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</p:sldMasterIdLst>
  <p:notesMasterIdLst>
    <p:notesMasterId r:id="rId21"/>
  </p:notesMasterIdLst>
  <p:sldIdLst>
    <p:sldId id="257" r:id="rId2"/>
    <p:sldId id="256" r:id="rId3"/>
    <p:sldId id="258" r:id="rId4"/>
    <p:sldId id="285" r:id="rId5"/>
    <p:sldId id="262" r:id="rId6"/>
    <p:sldId id="278" r:id="rId7"/>
    <p:sldId id="282" r:id="rId8"/>
    <p:sldId id="279" r:id="rId9"/>
    <p:sldId id="284" r:id="rId10"/>
    <p:sldId id="281" r:id="rId11"/>
    <p:sldId id="268" r:id="rId12"/>
    <p:sldId id="269" r:id="rId13"/>
    <p:sldId id="271" r:id="rId14"/>
    <p:sldId id="265" r:id="rId15"/>
    <p:sldId id="266" r:id="rId16"/>
    <p:sldId id="261" r:id="rId17"/>
    <p:sldId id="274" r:id="rId18"/>
    <p:sldId id="275" r:id="rId19"/>
    <p:sldId id="273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62" autoAdjust="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4EA206-30CB-4114-A471-8F1EC2C9AA97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637A67-0F2B-41C0-B134-BB4525EE907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позволили идентифицировать и локализовать на хромосомах локусы (QTL), определяющие проявление изучаемых морфологических признаков качества и установить месторасположение выявленных QTL на группах сцепления 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37A67-0F2B-41C0-B134-BB4525EE9071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327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637A67-0F2B-41C0-B134-BB4525EE9071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94876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ru-RU" smtClean="0"/>
              <a:t>DH VIR </a:t>
            </a:r>
            <a:r>
              <a:rPr lang="ru-RU" altLang="ru-RU" smtClean="0"/>
              <a:t>выращивался на пит среде в растильных камерах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DE3C745-34F6-402F-AC01-604AABDAEADF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43012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44AC0FD-1C4D-493A-8576-F7D515CF3ED8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18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02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заголовка</a:t>
            </a:r>
          </a:p>
        </p:txBody>
      </p:sp>
      <p:sp>
        <p:nvSpPr>
          <p:cNvPr id="1027" name="Текст 1026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/>
          <a:lstStyle/>
          <a:p>
            <a:pPr lvl="0"/>
            <a:r>
              <a:rPr lang="en-US" altLang="en-US" dirty="0"/>
              <a:t>Образец текста</a:t>
            </a:r>
          </a:p>
          <a:p>
            <a:pPr lvl="1"/>
            <a:r>
              <a:rPr lang="en-US" altLang="en-US" dirty="0"/>
              <a:t>Второй уровень</a:t>
            </a:r>
          </a:p>
          <a:p>
            <a:pPr lvl="2"/>
            <a:r>
              <a:rPr lang="en-US" altLang="en-US" dirty="0"/>
              <a:t>Третий уровень</a:t>
            </a:r>
          </a:p>
          <a:p>
            <a:pPr lvl="3"/>
            <a:r>
              <a:rPr lang="en-US" altLang="en-US" dirty="0"/>
              <a:t>Четвертый уровень</a:t>
            </a:r>
          </a:p>
          <a:p>
            <a:pPr lvl="4"/>
            <a:r>
              <a:rPr lang="en-US" altLang="en-US" dirty="0"/>
              <a:t>Пятый уровень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D6E18-2813-4B62-B93B-2A223BCC48D9}" type="datetimeFigureOut">
              <a:rPr lang="en-US" altLang="en-US"/>
              <a:pPr>
                <a:defRPr/>
              </a:pPr>
              <a:t>9/11/2019</a:t>
            </a:fld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CE3ABB-04F2-4347-973E-2DE8877646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1414A39E-4525-4616-8A8A-DA42150ABE3A}" type="datetimeFigureOut">
              <a:rPr lang="ru-RU" smtClean="0"/>
              <a:pPr/>
              <a:t>11.09.2019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22E9B50C-13CF-490B-A5B6-1502BA79B79F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Заголовок 3073"/>
          <p:cNvSpPr>
            <a:spLocks noGrp="1"/>
          </p:cNvSpPr>
          <p:nvPr>
            <p:ph type="title"/>
          </p:nvPr>
        </p:nvSpPr>
        <p:spPr>
          <a:xfrm>
            <a:off x="251520" y="1245691"/>
            <a:ext cx="8642350" cy="2615357"/>
          </a:xfrm>
        </p:spPr>
        <p:txBody>
          <a:bodyPr rtlCol="0">
            <a:noAutofit/>
          </a:bodyPr>
          <a:lstStyle/>
          <a:p>
            <a:pPr algn="ctr"/>
            <a:r>
              <a:rPr lang="ru-RU" sz="3600" i="1" dirty="0">
                <a:solidFill>
                  <a:srgbClr val="002060"/>
                </a:solidFill>
                <a:latin typeface="Palatino Linotype" pitchFamily="18" charset="0"/>
              </a:rPr>
              <a:t>Коллекция </a:t>
            </a:r>
            <a:r>
              <a:rPr lang="ru-RU" sz="3600" i="1" dirty="0" err="1">
                <a:solidFill>
                  <a:srgbClr val="002060"/>
                </a:solidFill>
                <a:latin typeface="Palatino Linotype" pitchFamily="18" charset="0"/>
              </a:rPr>
              <a:t>Brassica</a:t>
            </a:r>
            <a:r>
              <a:rPr lang="ru-RU" sz="3600" i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en-US" sz="3600" i="1" dirty="0" err="1" smtClean="0">
                <a:solidFill>
                  <a:srgbClr val="002060"/>
                </a:solidFill>
                <a:latin typeface="Palatino Linotype" pitchFamily="18" charset="0"/>
              </a:rPr>
              <a:t>rapa</a:t>
            </a:r>
            <a:r>
              <a:rPr lang="en-US" sz="3600" i="1" dirty="0" smtClean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Palatino Linotype" pitchFamily="18" charset="0"/>
              </a:rPr>
              <a:t>L</a:t>
            </a:r>
            <a:r>
              <a:rPr lang="ru-RU" sz="3600" i="1" dirty="0">
                <a:solidFill>
                  <a:srgbClr val="002060"/>
                </a:solidFill>
                <a:latin typeface="Palatino Linotype" pitchFamily="18" charset="0"/>
              </a:rPr>
              <a:t>. ВИР - источник</a:t>
            </a:r>
            <a:br>
              <a:rPr lang="ru-RU" sz="3600" i="1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3600" i="1" dirty="0">
                <a:solidFill>
                  <a:srgbClr val="002060"/>
                </a:solidFill>
                <a:latin typeface="Palatino Linotype" pitchFamily="18" charset="0"/>
              </a:rPr>
              <a:t>ценного генетического материала для</a:t>
            </a:r>
            <a:br>
              <a:rPr lang="ru-RU" sz="3600" i="1" dirty="0">
                <a:solidFill>
                  <a:srgbClr val="002060"/>
                </a:solidFill>
                <a:latin typeface="Palatino Linotype" pitchFamily="18" charset="0"/>
              </a:rPr>
            </a:br>
            <a:r>
              <a:rPr lang="ru-RU" sz="3600" i="1" dirty="0">
                <a:solidFill>
                  <a:srgbClr val="002060"/>
                </a:solidFill>
                <a:latin typeface="Palatino Linotype" pitchFamily="18" charset="0"/>
              </a:rPr>
              <a:t>создания новых сортов с </a:t>
            </a:r>
            <a:r>
              <a:rPr lang="ru-RU" sz="3600" i="1" dirty="0" smtClean="0">
                <a:solidFill>
                  <a:srgbClr val="002060"/>
                </a:solidFill>
                <a:latin typeface="Palatino Linotype" pitchFamily="18" charset="0"/>
              </a:rPr>
              <a:t>использованием</a:t>
            </a:r>
            <a:r>
              <a:rPr lang="en-US" sz="3600" i="1" dirty="0">
                <a:solidFill>
                  <a:srgbClr val="002060"/>
                </a:solidFill>
                <a:latin typeface="Palatino Linotype" pitchFamily="18" charset="0"/>
              </a:rPr>
              <a:t> </a:t>
            </a:r>
            <a:r>
              <a:rPr lang="ru-RU" sz="3600" i="1" dirty="0" smtClean="0">
                <a:solidFill>
                  <a:srgbClr val="002060"/>
                </a:solidFill>
                <a:latin typeface="Palatino Linotype" pitchFamily="18" charset="0"/>
              </a:rPr>
              <a:t>методов </a:t>
            </a:r>
            <a:r>
              <a:rPr lang="ru-RU" sz="3600" i="1" dirty="0">
                <a:solidFill>
                  <a:srgbClr val="002060"/>
                </a:solidFill>
                <a:latin typeface="Palatino Linotype" pitchFamily="18" charset="0"/>
              </a:rPr>
              <a:t>MAS</a:t>
            </a:r>
          </a:p>
        </p:txBody>
      </p:sp>
      <p:sp>
        <p:nvSpPr>
          <p:cNvPr id="27651" name="Shape"/>
          <p:cNvSpPr>
            <a:spLocks/>
          </p:cNvSpPr>
          <p:nvPr/>
        </p:nvSpPr>
        <p:spPr bwMode="auto">
          <a:xfrm>
            <a:off x="250825" y="476250"/>
            <a:ext cx="864235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sz="2200" dirty="0" err="1" smtClean="0">
                <a:latin typeface="Palatino Linotype" pitchFamily="18" charset="0"/>
              </a:rPr>
              <a:t>ФИЦ«Всероссийский</a:t>
            </a:r>
            <a:r>
              <a:rPr lang="ru-RU" sz="2200" dirty="0" smtClean="0">
                <a:latin typeface="Palatino Linotype" pitchFamily="18" charset="0"/>
              </a:rPr>
              <a:t> </a:t>
            </a:r>
            <a:r>
              <a:rPr lang="ru-RU" sz="2200" dirty="0">
                <a:latin typeface="Palatino Linotype" pitchFamily="18" charset="0"/>
              </a:rPr>
              <a:t>научно-исследовательский институт </a:t>
            </a:r>
            <a:r>
              <a:rPr lang="ru-RU" sz="2200" dirty="0" smtClean="0">
                <a:latin typeface="Palatino Linotype" pitchFamily="18" charset="0"/>
              </a:rPr>
              <a:t>генетических ресурсов растений </a:t>
            </a:r>
            <a:r>
              <a:rPr lang="ru-RU" sz="2200" dirty="0">
                <a:latin typeface="Palatino Linotype" pitchFamily="18" charset="0"/>
              </a:rPr>
              <a:t>имени Н.И. Вавилова» </a:t>
            </a:r>
            <a:endParaRPr lang="en-US" altLang="en-US" sz="2200" dirty="0">
              <a:latin typeface="Palatino Linotype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724128" y="4581128"/>
            <a:ext cx="341987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600" b="1" dirty="0" smtClean="0">
                <a:latin typeface="Palatino Linotype" pitchFamily="18" charset="0"/>
              </a:rPr>
              <a:t> </a:t>
            </a:r>
            <a:r>
              <a:rPr lang="ru-RU" sz="1600" b="1" dirty="0">
                <a:latin typeface="Palatino Linotype" pitchFamily="18" charset="0"/>
              </a:rPr>
              <a:t>БЕРЕНСЕН Ф.А</a:t>
            </a:r>
            <a:r>
              <a:rPr lang="ru-RU" sz="1600" b="1" dirty="0" smtClean="0">
                <a:latin typeface="Palatino Linotype" pitchFamily="18" charset="0"/>
              </a:rPr>
              <a:t>.</a:t>
            </a:r>
          </a:p>
          <a:p>
            <a:pPr algn="r"/>
            <a:r>
              <a:rPr lang="ru-RU" sz="1600" dirty="0" smtClean="0">
                <a:latin typeface="Palatino Linotype" pitchFamily="18" charset="0"/>
              </a:rPr>
              <a:t> </a:t>
            </a:r>
            <a:endParaRPr lang="en-US" sz="1600" dirty="0" smtClean="0">
              <a:latin typeface="Palatino Linotype" pitchFamily="18" charset="0"/>
            </a:endParaRPr>
          </a:p>
          <a:p>
            <a:pPr algn="r"/>
            <a:r>
              <a:rPr lang="ru-RU" sz="1600" dirty="0" smtClean="0">
                <a:latin typeface="Palatino Linotype" pitchFamily="18" charset="0"/>
              </a:rPr>
              <a:t>Лаборатория молекулярной селекции и ДНК паспортизации</a:t>
            </a:r>
            <a:endParaRPr lang="ru-RU" sz="1600" dirty="0">
              <a:latin typeface="Palatino Linotype" pitchFamily="18" charset="0"/>
            </a:endParaRPr>
          </a:p>
        </p:txBody>
      </p:sp>
      <p:sp>
        <p:nvSpPr>
          <p:cNvPr id="6149" name="TextBox 2"/>
          <p:cNvSpPr txBox="1">
            <a:spLocks noChangeArrowheads="1"/>
          </p:cNvSpPr>
          <p:nvPr/>
        </p:nvSpPr>
        <p:spPr bwMode="auto">
          <a:xfrm>
            <a:off x="4822825" y="6550025"/>
            <a:ext cx="43211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400" dirty="0" smtClean="0">
                <a:latin typeface="Palatino Linotype" pitchFamily="18" charset="0"/>
              </a:rPr>
              <a:t>Санкт- Петербург, 2019</a:t>
            </a:r>
            <a:endParaRPr lang="ru-RU" altLang="ru-RU" sz="1400" dirty="0">
              <a:latin typeface="Palatino Linotype" pitchFamily="18" charset="0"/>
            </a:endParaRPr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4005064"/>
            <a:ext cx="2808312" cy="1933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15816" y="4005064"/>
            <a:ext cx="2509285" cy="194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286016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Молекулярно-генетический анализ образцов гибридных комбинаций скрещивания 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B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.</a:t>
            </a:r>
            <a:r>
              <a:rPr lang="en-US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rapa</a:t>
            </a:r>
            <a:r>
              <a:rPr lang="ru-RU" sz="36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sz="36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L.</a:t>
            </a:r>
            <a:endParaRPr lang="ru-RU" sz="36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7411" name="Прямоугольник 3"/>
          <p:cNvSpPr>
            <a:spLocks noChangeArrowheads="1"/>
          </p:cNvSpPr>
          <p:nvPr/>
        </p:nvSpPr>
        <p:spPr bwMode="auto">
          <a:xfrm>
            <a:off x="755650" y="2708275"/>
            <a:ext cx="78581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sz="2400" dirty="0" smtClean="0">
                <a:latin typeface="Lucida Sans Unicode" pitchFamily="34" charset="0"/>
              </a:rPr>
              <a:t>Скрининг 105 </a:t>
            </a:r>
            <a:r>
              <a:rPr lang="ru-RU" sz="2400" dirty="0">
                <a:latin typeface="Lucida Sans Unicode" pitchFamily="34" charset="0"/>
              </a:rPr>
              <a:t>образцов и их родительских форм </a:t>
            </a:r>
            <a:r>
              <a:rPr lang="ru-RU" sz="2400" dirty="0" smtClean="0">
                <a:latin typeface="Lucida Sans Unicode" pitchFamily="34" charset="0"/>
              </a:rPr>
              <a:t>9 </a:t>
            </a:r>
            <a:r>
              <a:rPr lang="ru-RU" sz="2400" dirty="0">
                <a:latin typeface="Lucida Sans Unicode" pitchFamily="34" charset="0"/>
              </a:rPr>
              <a:t>молекулярными </a:t>
            </a:r>
            <a:r>
              <a:rPr lang="en-US" sz="2400" dirty="0">
                <a:latin typeface="Lucida Sans Unicode" pitchFamily="34" charset="0"/>
              </a:rPr>
              <a:t>SSR</a:t>
            </a:r>
            <a:r>
              <a:rPr lang="ru-RU" sz="2400" dirty="0">
                <a:latin typeface="Lucida Sans Unicode" pitchFamily="34" charset="0"/>
              </a:rPr>
              <a:t> маркерами выявил </a:t>
            </a:r>
            <a:r>
              <a:rPr lang="ru-RU" sz="2400" dirty="0" smtClean="0">
                <a:latin typeface="Lucida Sans Unicode" pitchFamily="34" charset="0"/>
              </a:rPr>
              <a:t>38 </a:t>
            </a:r>
            <a:r>
              <a:rPr lang="ru-RU" sz="2400" dirty="0">
                <a:latin typeface="Lucida Sans Unicode" pitchFamily="34" charset="0"/>
              </a:rPr>
              <a:t>полиморфных фрагментов, размер которых варьировался от 122 до </a:t>
            </a:r>
            <a:r>
              <a:rPr lang="ru-RU" sz="2400" dirty="0" smtClean="0">
                <a:latin typeface="Lucida Sans Unicode" pitchFamily="34" charset="0"/>
              </a:rPr>
              <a:t>380 </a:t>
            </a:r>
            <a:r>
              <a:rPr lang="ru-RU" sz="2400" dirty="0">
                <a:latin typeface="Lucida Sans Unicode" pitchFamily="34" charset="0"/>
              </a:rPr>
              <a:t>пар нуклеотидов.</a:t>
            </a:r>
          </a:p>
        </p:txBody>
      </p:sp>
      <p:pic>
        <p:nvPicPr>
          <p:cNvPr id="17412" name="Picture 60" descr="G:\Конференции 2016\Тезисы на конфиренцию 14.04.16 ВНИИСХБ\Фото растений\ВИТАМЭГГИ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300663"/>
            <a:ext cx="9144000" cy="1557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6136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Заголовок 1"/>
          <p:cNvSpPr>
            <a:spLocks noGrp="1"/>
          </p:cNvSpPr>
          <p:nvPr>
            <p:ph type="title"/>
          </p:nvPr>
        </p:nvSpPr>
        <p:spPr>
          <a:xfrm>
            <a:off x="539750" y="476250"/>
            <a:ext cx="8229600" cy="1384300"/>
          </a:xfrm>
        </p:spPr>
        <p:txBody>
          <a:bodyPr/>
          <a:lstStyle/>
          <a:p>
            <a:pPr algn="ctr"/>
            <a:r>
              <a:rPr lang="ru-RU" altLang="ru-RU" sz="36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Скрининг гибридных комбинаций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527" y="2276475"/>
            <a:ext cx="8496945" cy="3128963"/>
          </a:xfrm>
        </p:spPr>
        <p:txBody>
          <a:bodyPr>
            <a:normAutofit/>
          </a:bodyPr>
          <a:lstStyle/>
          <a:p>
            <a:pPr marL="457200" indent="-457200" algn="just"/>
            <a:endParaRPr lang="en-US" altLang="en-US" sz="2000" dirty="0" smtClean="0"/>
          </a:p>
          <a:p>
            <a:pPr marL="0" indent="0" algn="just">
              <a:buNone/>
            </a:pPr>
            <a:r>
              <a:rPr lang="ru-RU" sz="2400" dirty="0" smtClean="0"/>
              <a:t>В результате молекулярно-генетического анализа были отобраны 23  образца </a:t>
            </a:r>
            <a:r>
              <a:rPr lang="en-US" sz="2400" dirty="0" smtClean="0"/>
              <a:t>F</a:t>
            </a:r>
            <a:r>
              <a:rPr lang="ru-RU" sz="2400" baseline="-25000" dirty="0" smtClean="0"/>
              <a:t>2</a:t>
            </a:r>
            <a:r>
              <a:rPr lang="ru-RU" sz="2400" dirty="0" smtClean="0"/>
              <a:t>, которые в дальнейшем были подвергнуты инбридингу в тепличных и полевых условиях для получения гомозиготного материала. Из 	них выделили шесть "</a:t>
            </a:r>
            <a:r>
              <a:rPr lang="ru-RU" sz="2400" dirty="0" err="1" smtClean="0"/>
              <a:t>предсортов</a:t>
            </a:r>
            <a:r>
              <a:rPr lang="ru-RU" sz="2400" dirty="0" smtClean="0"/>
              <a:t>", которые отличались фенотипической выравненностью, относительно поздним стеблеванием, хорошим товарным видом и вкусом.</a:t>
            </a:r>
          </a:p>
          <a:p>
            <a:pPr>
              <a:defRPr/>
            </a:pP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38"/>
          <p:cNvSpPr txBox="1">
            <a:spLocks noChangeArrowheads="1"/>
          </p:cNvSpPr>
          <p:nvPr/>
        </p:nvSpPr>
        <p:spPr bwMode="auto">
          <a:xfrm>
            <a:off x="323528" y="4724400"/>
            <a:ext cx="8318822" cy="1338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ПЦР анализ </a:t>
            </a:r>
            <a:r>
              <a:rPr lang="en-US" altLang="ru-RU" b="1" u="sng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варианта скрещивания линии 28 популяции </a:t>
            </a:r>
            <a:r>
              <a:rPr lang="en-US" altLang="ru-RU" b="1" u="sng" dirty="0">
                <a:latin typeface="Century Gothic" pitchFamily="34" charset="0"/>
                <a:cs typeface="Times New Roman" pitchFamily="18" charset="0"/>
              </a:rPr>
              <a:t>DH30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ru-RU" b="1" i="1" u="sng" dirty="0">
                <a:latin typeface="Century Gothic" pitchFamily="34" charset="0"/>
                <a:cs typeface="Times New Roman" pitchFamily="18" charset="0"/>
              </a:rPr>
              <a:t>B. rapa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ru-RU" b="1" u="sng" dirty="0">
                <a:latin typeface="Century Gothic" pitchFamily="34" charset="0"/>
                <a:cs typeface="Times New Roman" pitchFamily="18" charset="0"/>
              </a:rPr>
              <a:t> 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и сорта </a:t>
            </a:r>
            <a:r>
              <a:rPr lang="ru-RU" altLang="ru-RU" b="1" u="sng" dirty="0" err="1" smtClean="0">
                <a:latin typeface="Times New Roman" pitchFamily="18" charset="0"/>
                <a:cs typeface="Times New Roman" pitchFamily="18" charset="0"/>
              </a:rPr>
              <a:t>Сыюсман</a:t>
            </a:r>
            <a:r>
              <a:rPr lang="ru-RU" altLang="ru-RU" b="1" u="sng" dirty="0" smtClean="0">
                <a:latin typeface="Times New Roman" pitchFamily="18" charset="0"/>
                <a:cs typeface="Times New Roman" pitchFamily="18" charset="0"/>
              </a:rPr>
              <a:t> к-77, </a:t>
            </a:r>
            <a:r>
              <a:rPr lang="de-DE" altLang="ru-RU" b="1" u="sng" dirty="0">
                <a:latin typeface="Century Gothic" pitchFamily="34" charset="0"/>
                <a:cs typeface="Times New Roman" pitchFamily="18" charset="0"/>
              </a:rPr>
              <a:t>SSR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 маркером </a:t>
            </a:r>
            <a:r>
              <a:rPr lang="en-US" altLang="ru-RU" b="1" u="sng" dirty="0">
                <a:latin typeface="Century Gothic" pitchFamily="34" charset="0"/>
                <a:cs typeface="Times New Roman" pitchFamily="18" charset="0"/>
              </a:rPr>
              <a:t>BRMS-0</a:t>
            </a:r>
            <a:r>
              <a:rPr lang="ru-RU" altLang="ru-RU" b="1" u="sng" dirty="0">
                <a:latin typeface="Times New Roman" pitchFamily="18" charset="0"/>
                <a:cs typeface="Times New Roman" pitchFamily="18" charset="0"/>
              </a:rPr>
              <a:t>51 по поколениям</a:t>
            </a:r>
            <a:endParaRPr lang="en-US" altLang="ru-RU" b="1" u="sng" dirty="0">
              <a:latin typeface="Century Gothic" pitchFamily="34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М – маркер молекулярной массы; 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PF</a:t>
            </a:r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 – Родительские формы;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 F</a:t>
            </a:r>
            <a:r>
              <a:rPr lang="ru-RU" altLang="ru-RU" baseline="-25000" dirty="0"/>
              <a:t>1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-</a:t>
            </a:r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первое поколение; 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F</a:t>
            </a:r>
            <a:r>
              <a:rPr lang="ru-RU" altLang="ru-RU" baseline="-25000" dirty="0"/>
              <a:t>2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 -</a:t>
            </a:r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второе поколение</a:t>
            </a:r>
          </a:p>
        </p:txBody>
      </p:sp>
      <p:sp>
        <p:nvSpPr>
          <p:cNvPr id="16387" name="Text Box 12"/>
          <p:cNvSpPr txBox="1">
            <a:spLocks noChangeArrowheads="1"/>
          </p:cNvSpPr>
          <p:nvPr/>
        </p:nvSpPr>
        <p:spPr bwMode="auto">
          <a:xfrm>
            <a:off x="1356469" y="1607840"/>
            <a:ext cx="5032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ru-RU">
                <a:latin typeface="Century Gothic" pitchFamily="34" charset="0"/>
              </a:rPr>
              <a:t>M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88" name="Text Box 13"/>
          <p:cNvSpPr txBox="1">
            <a:spLocks noChangeArrowheads="1"/>
          </p:cNvSpPr>
          <p:nvPr/>
        </p:nvSpPr>
        <p:spPr bwMode="auto">
          <a:xfrm>
            <a:off x="2435969" y="1577678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Century Gothic" pitchFamily="34" charset="0"/>
              </a:rPr>
              <a:t>77</a:t>
            </a:r>
          </a:p>
        </p:txBody>
      </p:sp>
      <p:sp>
        <p:nvSpPr>
          <p:cNvPr id="16389" name="Text Box 14"/>
          <p:cNvSpPr txBox="1">
            <a:spLocks noChangeArrowheads="1"/>
          </p:cNvSpPr>
          <p:nvPr/>
        </p:nvSpPr>
        <p:spPr bwMode="auto">
          <a:xfrm>
            <a:off x="2940794" y="158085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latin typeface="Century Gothic" pitchFamily="34" charset="0"/>
              </a:rPr>
              <a:t>93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0" name="Text Box 15"/>
          <p:cNvSpPr txBox="1">
            <a:spLocks noChangeArrowheads="1"/>
          </p:cNvSpPr>
          <p:nvPr/>
        </p:nvSpPr>
        <p:spPr bwMode="auto">
          <a:xfrm>
            <a:off x="3517057" y="158244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latin typeface="Century Gothic" pitchFamily="34" charset="0"/>
              </a:rPr>
              <a:t>103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1" name="Text Box 16"/>
          <p:cNvSpPr txBox="1">
            <a:spLocks noChangeArrowheads="1"/>
          </p:cNvSpPr>
          <p:nvPr/>
        </p:nvSpPr>
        <p:spPr bwMode="auto">
          <a:xfrm>
            <a:off x="4093319" y="160149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Century Gothic" pitchFamily="34" charset="0"/>
              </a:rPr>
              <a:t>1</a:t>
            </a:r>
            <a:r>
              <a:rPr lang="en-US" altLang="ru-RU">
                <a:latin typeface="Century Gothic" pitchFamily="34" charset="0"/>
              </a:rPr>
              <a:t>49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2" name="Text Box 17"/>
          <p:cNvSpPr txBox="1">
            <a:spLocks noChangeArrowheads="1"/>
          </p:cNvSpPr>
          <p:nvPr/>
        </p:nvSpPr>
        <p:spPr bwMode="auto">
          <a:xfrm>
            <a:off x="4783882" y="1601490"/>
            <a:ext cx="57626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latin typeface="Century Gothic" pitchFamily="34" charset="0"/>
              </a:rPr>
              <a:t>M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3" name="Text Box 18"/>
          <p:cNvSpPr txBox="1">
            <a:spLocks noChangeArrowheads="1"/>
          </p:cNvSpPr>
          <p:nvPr/>
        </p:nvSpPr>
        <p:spPr bwMode="auto">
          <a:xfrm>
            <a:off x="5236319" y="1617365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latin typeface="Century Gothic" pitchFamily="34" charset="0"/>
              </a:rPr>
              <a:t>131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4" name="Text Box 19"/>
          <p:cNvSpPr txBox="1">
            <a:spLocks noChangeArrowheads="1"/>
          </p:cNvSpPr>
          <p:nvPr/>
        </p:nvSpPr>
        <p:spPr bwMode="auto">
          <a:xfrm>
            <a:off x="5749082" y="157767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latin typeface="Century Gothic" pitchFamily="34" charset="0"/>
              </a:rPr>
              <a:t>132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5" name="Text Box 20"/>
          <p:cNvSpPr txBox="1">
            <a:spLocks noChangeArrowheads="1"/>
          </p:cNvSpPr>
          <p:nvPr/>
        </p:nvSpPr>
        <p:spPr bwMode="auto">
          <a:xfrm>
            <a:off x="6322169" y="1582440"/>
            <a:ext cx="576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latin typeface="Century Gothic" pitchFamily="34" charset="0"/>
              </a:rPr>
              <a:t>136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6" name="Text Box 21"/>
          <p:cNvSpPr txBox="1">
            <a:spLocks noChangeArrowheads="1"/>
          </p:cNvSpPr>
          <p:nvPr/>
        </p:nvSpPr>
        <p:spPr bwMode="auto">
          <a:xfrm>
            <a:off x="6898432" y="1628478"/>
            <a:ext cx="5778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>
                <a:latin typeface="Century Gothic" pitchFamily="34" charset="0"/>
              </a:rPr>
              <a:t>1</a:t>
            </a:r>
            <a:r>
              <a:rPr lang="en-US" altLang="ru-RU">
                <a:latin typeface="Century Gothic" pitchFamily="34" charset="0"/>
              </a:rPr>
              <a:t>37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7" name="Text Box 30"/>
          <p:cNvSpPr txBox="1">
            <a:spLocks noChangeArrowheads="1"/>
          </p:cNvSpPr>
          <p:nvPr/>
        </p:nvSpPr>
        <p:spPr bwMode="auto">
          <a:xfrm>
            <a:off x="7404844" y="1631653"/>
            <a:ext cx="5762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>
                <a:latin typeface="Century Gothic" pitchFamily="34" charset="0"/>
              </a:rPr>
              <a:t>М</a:t>
            </a:r>
          </a:p>
        </p:txBody>
      </p:sp>
      <p:sp>
        <p:nvSpPr>
          <p:cNvPr id="16398" name="Text Box 31"/>
          <p:cNvSpPr txBox="1">
            <a:spLocks noChangeArrowheads="1"/>
          </p:cNvSpPr>
          <p:nvPr/>
        </p:nvSpPr>
        <p:spPr bwMode="auto">
          <a:xfrm>
            <a:off x="1859707" y="1577678"/>
            <a:ext cx="5762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ru-RU">
                <a:latin typeface="Century Gothic" pitchFamily="34" charset="0"/>
              </a:rPr>
              <a:t>28</a:t>
            </a:r>
            <a:endParaRPr lang="ru-RU" altLang="ru-RU">
              <a:latin typeface="Century Gothic" pitchFamily="34" charset="0"/>
            </a:endParaRPr>
          </a:p>
        </p:txBody>
      </p:sp>
      <p:sp>
        <p:nvSpPr>
          <p:cNvPr id="16399" name="Line 33"/>
          <p:cNvSpPr>
            <a:spLocks noChangeShapeType="1"/>
          </p:cNvSpPr>
          <p:nvPr/>
        </p:nvSpPr>
        <p:spPr bwMode="auto">
          <a:xfrm>
            <a:off x="1859707" y="1247478"/>
            <a:ext cx="108108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0" name="Line 35"/>
          <p:cNvSpPr>
            <a:spLocks noChangeShapeType="1"/>
          </p:cNvSpPr>
          <p:nvPr/>
        </p:nvSpPr>
        <p:spPr bwMode="auto">
          <a:xfrm>
            <a:off x="1859707" y="125859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1" name="Line 36"/>
          <p:cNvSpPr>
            <a:spLocks noChangeShapeType="1"/>
          </p:cNvSpPr>
          <p:nvPr/>
        </p:nvSpPr>
        <p:spPr bwMode="auto">
          <a:xfrm>
            <a:off x="2940794" y="124747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2" name="Line 33"/>
          <p:cNvSpPr>
            <a:spLocks noChangeShapeType="1"/>
          </p:cNvSpPr>
          <p:nvPr/>
        </p:nvSpPr>
        <p:spPr bwMode="auto">
          <a:xfrm flipV="1">
            <a:off x="5209332" y="1241128"/>
            <a:ext cx="2117725" cy="111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3" name="Line 35"/>
          <p:cNvSpPr>
            <a:spLocks noChangeShapeType="1"/>
          </p:cNvSpPr>
          <p:nvPr/>
        </p:nvSpPr>
        <p:spPr bwMode="auto">
          <a:xfrm>
            <a:off x="5209332" y="126652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4" name="Line 36"/>
          <p:cNvSpPr>
            <a:spLocks noChangeShapeType="1"/>
          </p:cNvSpPr>
          <p:nvPr/>
        </p:nvSpPr>
        <p:spPr bwMode="auto">
          <a:xfrm>
            <a:off x="7327057" y="124112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5" name="TextBox 49"/>
          <p:cNvSpPr txBox="1">
            <a:spLocks noChangeArrowheads="1"/>
          </p:cNvSpPr>
          <p:nvPr/>
        </p:nvSpPr>
        <p:spPr bwMode="auto">
          <a:xfrm>
            <a:off x="2177207" y="909340"/>
            <a:ext cx="446087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/>
              <a:t>PF</a:t>
            </a:r>
            <a:endParaRPr lang="ru-RU" altLang="ru-RU" sz="1600"/>
          </a:p>
        </p:txBody>
      </p:sp>
      <p:sp>
        <p:nvSpPr>
          <p:cNvPr id="16406" name="Line 33"/>
          <p:cNvSpPr>
            <a:spLocks noChangeShapeType="1"/>
          </p:cNvSpPr>
          <p:nvPr/>
        </p:nvSpPr>
        <p:spPr bwMode="auto">
          <a:xfrm>
            <a:off x="3010644" y="1241128"/>
            <a:ext cx="158591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7" name="Line 35"/>
          <p:cNvSpPr>
            <a:spLocks noChangeShapeType="1"/>
          </p:cNvSpPr>
          <p:nvPr/>
        </p:nvSpPr>
        <p:spPr bwMode="auto">
          <a:xfrm>
            <a:off x="3010644" y="1252240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8" name="Line 36"/>
          <p:cNvSpPr>
            <a:spLocks noChangeShapeType="1"/>
          </p:cNvSpPr>
          <p:nvPr/>
        </p:nvSpPr>
        <p:spPr bwMode="auto">
          <a:xfrm>
            <a:off x="4596557" y="1241128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6409" name="TextBox 53"/>
          <p:cNvSpPr txBox="1">
            <a:spLocks noChangeArrowheads="1"/>
          </p:cNvSpPr>
          <p:nvPr/>
        </p:nvSpPr>
        <p:spPr bwMode="auto">
          <a:xfrm>
            <a:off x="3293219" y="902990"/>
            <a:ext cx="360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/>
              <a:t>F</a:t>
            </a:r>
            <a:r>
              <a:rPr lang="en-US" altLang="ru-RU" sz="700"/>
              <a:t>1</a:t>
            </a:r>
            <a:endParaRPr lang="ru-RU" altLang="ru-RU" sz="700"/>
          </a:p>
        </p:txBody>
      </p:sp>
      <p:sp>
        <p:nvSpPr>
          <p:cNvPr id="16410" name="TextBox 54"/>
          <p:cNvSpPr txBox="1">
            <a:spLocks noChangeArrowheads="1"/>
          </p:cNvSpPr>
          <p:nvPr/>
        </p:nvSpPr>
        <p:spPr bwMode="auto">
          <a:xfrm>
            <a:off x="6218982" y="902990"/>
            <a:ext cx="3603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/>
              <a:t>F</a:t>
            </a:r>
            <a:r>
              <a:rPr lang="en-US" altLang="ru-RU" sz="700"/>
              <a:t>2</a:t>
            </a:r>
            <a:endParaRPr lang="ru-RU" altLang="ru-RU" sz="700"/>
          </a:p>
        </p:txBody>
      </p:sp>
      <p:pic>
        <p:nvPicPr>
          <p:cNvPr id="16411" name="Picture 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88840"/>
            <a:ext cx="685800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Заголовок 1"/>
          <p:cNvSpPr txBox="1">
            <a:spLocks/>
          </p:cNvSpPr>
          <p:nvPr/>
        </p:nvSpPr>
        <p:spPr>
          <a:xfrm>
            <a:off x="539552" y="260648"/>
            <a:ext cx="8229600" cy="1384300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Palatino Linotype" pitchFamily="18" charset="0"/>
                <a:ea typeface="+mj-ea"/>
                <a:cs typeface="+mj-cs"/>
              </a:rPr>
              <a:t>Скрининг гибридных комбинаций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Line 33"/>
          <p:cNvSpPr>
            <a:spLocks noChangeShapeType="1"/>
          </p:cNvSpPr>
          <p:nvPr/>
        </p:nvSpPr>
        <p:spPr bwMode="auto">
          <a:xfrm flipV="1">
            <a:off x="971550" y="1423814"/>
            <a:ext cx="804863" cy="63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5" name="Line 35"/>
          <p:cNvSpPr>
            <a:spLocks noChangeShapeType="1"/>
          </p:cNvSpPr>
          <p:nvPr/>
        </p:nvSpPr>
        <p:spPr bwMode="auto">
          <a:xfrm>
            <a:off x="971550" y="144127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6" name="Line 36"/>
          <p:cNvSpPr>
            <a:spLocks noChangeShapeType="1"/>
          </p:cNvSpPr>
          <p:nvPr/>
        </p:nvSpPr>
        <p:spPr bwMode="auto">
          <a:xfrm>
            <a:off x="1776413" y="145238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7" name="Line 33"/>
          <p:cNvSpPr>
            <a:spLocks noChangeShapeType="1"/>
          </p:cNvSpPr>
          <p:nvPr/>
        </p:nvSpPr>
        <p:spPr bwMode="auto">
          <a:xfrm>
            <a:off x="5292725" y="1423814"/>
            <a:ext cx="2735263" cy="111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8" name="Line 35"/>
          <p:cNvSpPr>
            <a:spLocks noChangeShapeType="1"/>
          </p:cNvSpPr>
          <p:nvPr/>
        </p:nvSpPr>
        <p:spPr bwMode="auto">
          <a:xfrm>
            <a:off x="5292725" y="145397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39" name="Line 36"/>
          <p:cNvSpPr>
            <a:spLocks noChangeShapeType="1"/>
          </p:cNvSpPr>
          <p:nvPr/>
        </p:nvSpPr>
        <p:spPr bwMode="auto">
          <a:xfrm>
            <a:off x="8027988" y="142698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0" name="TextBox 49"/>
          <p:cNvSpPr txBox="1">
            <a:spLocks noChangeArrowheads="1"/>
          </p:cNvSpPr>
          <p:nvPr/>
        </p:nvSpPr>
        <p:spPr bwMode="auto">
          <a:xfrm>
            <a:off x="1289050" y="1092027"/>
            <a:ext cx="444500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/>
              <a:t>PF</a:t>
            </a:r>
            <a:endParaRPr lang="ru-RU" altLang="ru-RU" sz="1600"/>
          </a:p>
        </p:txBody>
      </p:sp>
      <p:sp>
        <p:nvSpPr>
          <p:cNvPr id="18441" name="Line 33"/>
          <p:cNvSpPr>
            <a:spLocks noChangeShapeType="1"/>
          </p:cNvSpPr>
          <p:nvPr/>
        </p:nvSpPr>
        <p:spPr bwMode="auto">
          <a:xfrm>
            <a:off x="1835150" y="1423814"/>
            <a:ext cx="14414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2" name="Line 35"/>
          <p:cNvSpPr>
            <a:spLocks noChangeShapeType="1"/>
          </p:cNvSpPr>
          <p:nvPr/>
        </p:nvSpPr>
        <p:spPr bwMode="auto">
          <a:xfrm>
            <a:off x="1835150" y="1426989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3" name="Line 36"/>
          <p:cNvSpPr>
            <a:spLocks noChangeShapeType="1"/>
          </p:cNvSpPr>
          <p:nvPr/>
        </p:nvSpPr>
        <p:spPr bwMode="auto">
          <a:xfrm>
            <a:off x="3276600" y="142381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44" name="TextBox 54"/>
          <p:cNvSpPr txBox="1">
            <a:spLocks noChangeArrowheads="1"/>
          </p:cNvSpPr>
          <p:nvPr/>
        </p:nvSpPr>
        <p:spPr bwMode="auto">
          <a:xfrm>
            <a:off x="2405063" y="1085677"/>
            <a:ext cx="3587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/>
              <a:t>F</a:t>
            </a:r>
            <a:r>
              <a:rPr lang="en-US" altLang="ru-RU" sz="700"/>
              <a:t>1</a:t>
            </a:r>
            <a:endParaRPr lang="ru-RU" altLang="ru-RU" sz="700"/>
          </a:p>
        </p:txBody>
      </p:sp>
      <p:sp>
        <p:nvSpPr>
          <p:cNvPr id="18445" name="TextBox 55"/>
          <p:cNvSpPr txBox="1">
            <a:spLocks noChangeArrowheads="1"/>
          </p:cNvSpPr>
          <p:nvPr/>
        </p:nvSpPr>
        <p:spPr bwMode="auto">
          <a:xfrm>
            <a:off x="6480175" y="1077739"/>
            <a:ext cx="3603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/>
              <a:t>F</a:t>
            </a:r>
            <a:r>
              <a:rPr lang="en-US" altLang="ru-RU" sz="700"/>
              <a:t>2</a:t>
            </a:r>
            <a:endParaRPr lang="ru-RU" altLang="ru-RU" sz="700"/>
          </a:p>
        </p:txBody>
      </p:sp>
      <p:pic>
        <p:nvPicPr>
          <p:cNvPr id="18447" name="Picture 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5" y="2204864"/>
            <a:ext cx="7842250" cy="234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48" name="Text Box 38"/>
          <p:cNvSpPr txBox="1">
            <a:spLocks noChangeArrowheads="1"/>
          </p:cNvSpPr>
          <p:nvPr/>
        </p:nvSpPr>
        <p:spPr bwMode="auto">
          <a:xfrm>
            <a:off x="539552" y="4581525"/>
            <a:ext cx="7920880" cy="175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b="1" u="sng" dirty="0">
                <a:latin typeface="Palatino Linotype" pitchFamily="18" charset="0"/>
                <a:cs typeface="Times New Roman" pitchFamily="18" charset="0"/>
              </a:rPr>
              <a:t>ПЦР анализ </a:t>
            </a:r>
            <a:r>
              <a:rPr lang="en-US" altLang="ru-RU" b="1" u="sng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altLang="ru-RU" b="1" u="sng" dirty="0">
                <a:latin typeface="Palatino Linotype" pitchFamily="18" charset="0"/>
                <a:cs typeface="Times New Roman" pitchFamily="18" charset="0"/>
              </a:rPr>
              <a:t>варианта скрещивания линии 15 популяции </a:t>
            </a:r>
            <a:r>
              <a:rPr lang="en-US" altLang="ru-RU" b="1" u="sng" dirty="0">
                <a:latin typeface="Palatino Linotype" pitchFamily="18" charset="0"/>
                <a:cs typeface="Times New Roman" pitchFamily="18" charset="0"/>
              </a:rPr>
              <a:t>DH3</a:t>
            </a:r>
            <a:r>
              <a:rPr lang="ru-RU" altLang="ru-RU" b="1" u="sng" dirty="0">
                <a:latin typeface="Palatino Linotype" pitchFamily="18" charset="0"/>
                <a:cs typeface="Times New Roman" pitchFamily="18" charset="0"/>
              </a:rPr>
              <a:t>8 </a:t>
            </a:r>
            <a:r>
              <a:rPr lang="de-DE" altLang="ru-RU" b="1" i="1" u="sng" dirty="0">
                <a:latin typeface="Palatino Linotype" pitchFamily="18" charset="0"/>
                <a:cs typeface="Times New Roman" pitchFamily="18" charset="0"/>
              </a:rPr>
              <a:t>B. rapa</a:t>
            </a:r>
            <a:r>
              <a:rPr lang="ru-RU" altLang="ru-RU" b="1" u="sng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en-US" altLang="ru-RU" b="1" u="sng" dirty="0">
                <a:latin typeface="Palatino Linotype" pitchFamily="18" charset="0"/>
                <a:cs typeface="Times New Roman" pitchFamily="18" charset="0"/>
              </a:rPr>
              <a:t> </a:t>
            </a:r>
            <a:r>
              <a:rPr lang="ru-RU" altLang="ru-RU" b="1" u="sng" dirty="0">
                <a:latin typeface="Palatino Linotype" pitchFamily="18" charset="0"/>
                <a:cs typeface="Times New Roman" pitchFamily="18" charset="0"/>
              </a:rPr>
              <a:t>и сорта </a:t>
            </a:r>
            <a:r>
              <a:rPr lang="en-US" altLang="ru-RU" b="1" u="sng" dirty="0">
                <a:latin typeface="Palatino Linotype" pitchFamily="18" charset="0"/>
                <a:cs typeface="Times New Roman" pitchFamily="18" charset="0"/>
              </a:rPr>
              <a:t>Osaka </a:t>
            </a:r>
            <a:r>
              <a:rPr lang="en-US" altLang="ru-RU" b="1" u="sng" dirty="0" smtClean="0">
                <a:latin typeface="Palatino Linotype" pitchFamily="18" charset="0"/>
                <a:cs typeface="Times New Roman" pitchFamily="18" charset="0"/>
              </a:rPr>
              <a:t>Market</a:t>
            </a:r>
            <a:r>
              <a:rPr lang="ru-RU" altLang="ru-RU" b="1" u="sng" dirty="0" smtClean="0">
                <a:latin typeface="Palatino Linotype" pitchFamily="18" charset="0"/>
                <a:cs typeface="Times New Roman" pitchFamily="18" charset="0"/>
              </a:rPr>
              <a:t> к-98, </a:t>
            </a:r>
            <a:r>
              <a:rPr lang="de-DE" altLang="ru-RU" b="1" u="sng" dirty="0">
                <a:latin typeface="Palatino Linotype" pitchFamily="18" charset="0"/>
                <a:cs typeface="Times New Roman" pitchFamily="18" charset="0"/>
              </a:rPr>
              <a:t>SSR</a:t>
            </a:r>
            <a:r>
              <a:rPr lang="ru-RU" altLang="ru-RU" b="1" u="sng" dirty="0">
                <a:latin typeface="Palatino Linotype" pitchFamily="18" charset="0"/>
                <a:cs typeface="Times New Roman" pitchFamily="18" charset="0"/>
              </a:rPr>
              <a:t> маркером </a:t>
            </a:r>
            <a:r>
              <a:rPr lang="en-US" altLang="ru-RU" b="1" u="sng" dirty="0">
                <a:latin typeface="Palatino Linotype" pitchFamily="18" charset="0"/>
                <a:cs typeface="Times New Roman" pitchFamily="18" charset="0"/>
              </a:rPr>
              <a:t>BRMS-096</a:t>
            </a:r>
            <a:endParaRPr lang="ru-RU" altLang="ru-RU" b="1" u="sng" dirty="0">
              <a:latin typeface="Palatino Linotype" pitchFamily="18" charset="0"/>
              <a:cs typeface="Times New Roman" pitchFamily="18" charset="0"/>
            </a:endParaRPr>
          </a:p>
          <a:p>
            <a:pPr algn="ctr">
              <a:spcBef>
                <a:spcPct val="50000"/>
              </a:spcBef>
            </a:pPr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М – маркер молекулярной массы; 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PF</a:t>
            </a:r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 – Родительские формы;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 F</a:t>
            </a:r>
            <a:r>
              <a:rPr lang="ru-RU" altLang="ru-RU" baseline="-25000" dirty="0"/>
              <a:t>1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-</a:t>
            </a:r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первое поколение; 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F</a:t>
            </a:r>
            <a:r>
              <a:rPr lang="ru-RU" altLang="ru-RU" baseline="-25000" dirty="0"/>
              <a:t>2</a:t>
            </a:r>
            <a:r>
              <a:rPr lang="en-US" altLang="ru-RU" dirty="0">
                <a:latin typeface="Century Gothic" pitchFamily="34" charset="0"/>
                <a:cs typeface="Times New Roman" pitchFamily="18" charset="0"/>
              </a:rPr>
              <a:t> -</a:t>
            </a:r>
            <a:r>
              <a:rPr lang="ru-RU" altLang="ru-RU" dirty="0">
                <a:latin typeface="Century Gothic" pitchFamily="34" charset="0"/>
                <a:cs typeface="Times New Roman" pitchFamily="18" charset="0"/>
              </a:rPr>
              <a:t>второе поколение</a:t>
            </a:r>
          </a:p>
          <a:p>
            <a:pPr algn="ctr">
              <a:spcBef>
                <a:spcPct val="50000"/>
              </a:spcBef>
            </a:pPr>
            <a:endParaRPr lang="ru-RU" altLang="ru-RU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8449" name="Line 33"/>
          <p:cNvSpPr>
            <a:spLocks noChangeShapeType="1"/>
          </p:cNvSpPr>
          <p:nvPr/>
        </p:nvSpPr>
        <p:spPr bwMode="auto">
          <a:xfrm flipV="1">
            <a:off x="3390900" y="1412702"/>
            <a:ext cx="14684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0" name="Line 35"/>
          <p:cNvSpPr>
            <a:spLocks noChangeShapeType="1"/>
          </p:cNvSpPr>
          <p:nvPr/>
        </p:nvSpPr>
        <p:spPr bwMode="auto">
          <a:xfrm>
            <a:off x="3390900" y="1423814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1" name="Line 36"/>
          <p:cNvSpPr>
            <a:spLocks noChangeShapeType="1"/>
          </p:cNvSpPr>
          <p:nvPr/>
        </p:nvSpPr>
        <p:spPr bwMode="auto">
          <a:xfrm>
            <a:off x="4859338" y="1441277"/>
            <a:ext cx="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8452" name="TextBox 61"/>
          <p:cNvSpPr txBox="1">
            <a:spLocks noChangeArrowheads="1"/>
          </p:cNvSpPr>
          <p:nvPr/>
        </p:nvSpPr>
        <p:spPr bwMode="auto">
          <a:xfrm>
            <a:off x="3708400" y="1074564"/>
            <a:ext cx="3730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ru-RU" sz="1600"/>
              <a:t>F</a:t>
            </a:r>
            <a:r>
              <a:rPr lang="en-US" altLang="ru-RU" sz="800"/>
              <a:t>2</a:t>
            </a:r>
            <a:endParaRPr lang="ru-RU" altLang="ru-RU" sz="800"/>
          </a:p>
        </p:txBody>
      </p:sp>
      <p:sp>
        <p:nvSpPr>
          <p:cNvPr id="21" name="Заголовок 1"/>
          <p:cNvSpPr txBox="1">
            <a:spLocks/>
          </p:cNvSpPr>
          <p:nvPr/>
        </p:nvSpPr>
        <p:spPr>
          <a:xfrm>
            <a:off x="395536" y="260648"/>
            <a:ext cx="8229600" cy="69269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3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uLnTx/>
                <a:uFillTx/>
                <a:latin typeface="Palatino Linotype" pitchFamily="18" charset="0"/>
                <a:ea typeface="+mj-ea"/>
                <a:cs typeface="+mj-cs"/>
              </a:rPr>
              <a:t>Скрининг гибридных комбинаций</a:t>
            </a:r>
          </a:p>
        </p:txBody>
      </p:sp>
      <p:sp>
        <p:nvSpPr>
          <p:cNvPr id="22" name="TextBox 1"/>
          <p:cNvSpPr txBox="1">
            <a:spLocks noChangeArrowheads="1"/>
          </p:cNvSpPr>
          <p:nvPr/>
        </p:nvSpPr>
        <p:spPr bwMode="auto">
          <a:xfrm>
            <a:off x="611560" y="1844824"/>
            <a:ext cx="853244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dirty="0"/>
              <a:t>М </a:t>
            </a:r>
            <a:r>
              <a:rPr lang="ru-RU" altLang="ru-RU" dirty="0" smtClean="0"/>
              <a:t>   </a:t>
            </a:r>
            <a:r>
              <a:rPr lang="ru-RU" altLang="ru-RU" dirty="0"/>
              <a:t>15  98  </a:t>
            </a:r>
            <a:r>
              <a:rPr lang="ru-RU" altLang="ru-RU" dirty="0" smtClean="0"/>
              <a:t> 40   </a:t>
            </a:r>
            <a:r>
              <a:rPr lang="ru-RU" altLang="ru-RU" dirty="0"/>
              <a:t>85  86  </a:t>
            </a:r>
            <a:r>
              <a:rPr lang="ru-RU" altLang="ru-RU" dirty="0" smtClean="0"/>
              <a:t>127   </a:t>
            </a:r>
            <a:r>
              <a:rPr lang="ru-RU" altLang="ru-RU" dirty="0"/>
              <a:t>14  18  19  </a:t>
            </a:r>
            <a:r>
              <a:rPr lang="ru-RU" altLang="ru-RU" dirty="0" smtClean="0"/>
              <a:t>22   </a:t>
            </a:r>
            <a:r>
              <a:rPr lang="ru-RU" altLang="ru-RU" dirty="0"/>
              <a:t>М   </a:t>
            </a:r>
            <a:r>
              <a:rPr lang="ru-RU" altLang="ru-RU" dirty="0" smtClean="0"/>
              <a:t>46   </a:t>
            </a:r>
            <a:r>
              <a:rPr lang="ru-RU" altLang="ru-RU" dirty="0"/>
              <a:t>47  74 </a:t>
            </a:r>
            <a:r>
              <a:rPr lang="ru-RU" altLang="ru-RU" dirty="0" smtClean="0"/>
              <a:t>  75   88   89   90   </a:t>
            </a:r>
            <a:r>
              <a:rPr lang="ru-RU" altLang="ru-RU" dirty="0"/>
              <a:t>М  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0241"/>
          <p:cNvSpPr>
            <a:spLocks noGrp="1"/>
          </p:cNvSpPr>
          <p:nvPr>
            <p:ph type="title"/>
          </p:nvPr>
        </p:nvSpPr>
        <p:spPr>
          <a:xfrm>
            <a:off x="251520" y="0"/>
            <a:ext cx="8642350" cy="1196975"/>
          </a:xfrm>
        </p:spPr>
        <p:txBody>
          <a:bodyPr/>
          <a:lstStyle/>
          <a:p>
            <a:pPr algn="ctr" eaLnBrk="1" hangingPunct="1"/>
            <a:r>
              <a:rPr lang="ru-RU" altLang="en-US" sz="36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Полевые и тепличные исследования</a:t>
            </a:r>
            <a:br>
              <a:rPr lang="ru-RU" altLang="en-US" sz="36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</a:br>
            <a:r>
              <a:rPr lang="ru-RU" altLang="en-US" sz="36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гибридных комбинаций </a:t>
            </a:r>
            <a:r>
              <a:rPr lang="en-US" altLang="en-US" sz="3600" i="1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B. rapa</a:t>
            </a:r>
          </a:p>
        </p:txBody>
      </p:sp>
      <p:pic>
        <p:nvPicPr>
          <p:cNvPr id="13316" name="Shape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9616" y="3717032"/>
            <a:ext cx="3547442" cy="2354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/>
          <p:cNvSpPr txBox="1"/>
          <p:nvPr/>
        </p:nvSpPr>
        <p:spPr>
          <a:xfrm>
            <a:off x="3492500" y="4149725"/>
            <a:ext cx="5400675" cy="36988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 dirty="0">
                <a:latin typeface="+mn-lt"/>
                <a:cs typeface="+mn-cs"/>
              </a:rPr>
              <a:t>	</a:t>
            </a:r>
            <a:endParaRPr lang="ru-RU" dirty="0">
              <a:latin typeface="Century Gothic" pitchFamily="34" charset="0"/>
              <a:cs typeface="+mn-cs"/>
            </a:endParaRPr>
          </a:p>
        </p:txBody>
      </p:sp>
      <p:pic>
        <p:nvPicPr>
          <p:cNvPr id="13318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20072" y="3739169"/>
            <a:ext cx="3104009" cy="2292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1354996"/>
            <a:ext cx="84249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45085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Двенадцать комбинаций скрещивания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1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а затем расщепляющиеся поколения 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F</a:t>
            </a:r>
            <a:r>
              <a:rPr kumimoji="0" lang="ru-RU" sz="2000" b="0" i="0" u="none" strike="noStrike" cap="none" normalizeH="0" baseline="-3000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2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, изучали в течение трех лет в тепличных и полевых условиях Пушкинского филиала ВИР. </a:t>
            </a:r>
            <a:r>
              <a:rPr lang="ru-RU" altLang="en-US" sz="2000" dirty="0" smtClean="0">
                <a:solidFill>
                  <a:srgbClr val="000000"/>
                </a:solidFill>
              </a:rPr>
              <a:t>Проведен индивидуально семейный отбор,</a:t>
            </a:r>
            <a:r>
              <a:rPr lang="en-US" altLang="en-US" sz="2000" dirty="0" smtClean="0">
                <a:solidFill>
                  <a:srgbClr val="000000"/>
                </a:solidFill>
              </a:rPr>
              <a:t> </a:t>
            </a:r>
            <a:r>
              <a:rPr lang="en-US" altLang="en-US" sz="2000" dirty="0" err="1" smtClean="0">
                <a:solidFill>
                  <a:srgbClr val="000000"/>
                </a:solidFill>
              </a:rPr>
              <a:t>получен</a:t>
            </a:r>
            <a:r>
              <a:rPr lang="ru-RU" altLang="en-US" sz="2000" dirty="0" smtClean="0">
                <a:solidFill>
                  <a:srgbClr val="000000"/>
                </a:solidFill>
              </a:rPr>
              <a:t> семенной и ДНК материал.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Каждый год для ускорения селекционного процесса проводили два тепличных и один полевой посев. В последний год материал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 был высажен в грунт два раза, в весенний и летний </a:t>
            </a:r>
            <a:r>
              <a:rPr kumimoji="0" lang="ru-RU" sz="20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Times New Roman" pitchFamily="18" charset="0"/>
              </a:rPr>
              <a:t>периоды.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642350" cy="1079500"/>
          </a:xfrm>
        </p:spPr>
        <p:txBody>
          <a:bodyPr>
            <a:noAutofit/>
          </a:bodyPr>
          <a:lstStyle/>
          <a:p>
            <a:pPr algn="ctr"/>
            <a:r>
              <a:rPr lang="ru-RU" altLang="ru-RU" sz="36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Фенотипическая оценка гибридных комбинаций</a:t>
            </a:r>
          </a:p>
        </p:txBody>
      </p:sp>
      <p:sp>
        <p:nvSpPr>
          <p:cNvPr id="14339" name="Текст 2"/>
          <p:cNvSpPr>
            <a:spLocks noGrp="1"/>
          </p:cNvSpPr>
          <p:nvPr>
            <p:ph type="body" idx="1"/>
          </p:nvPr>
        </p:nvSpPr>
        <p:spPr>
          <a:xfrm>
            <a:off x="323528" y="1340768"/>
            <a:ext cx="8424936" cy="4811861"/>
          </a:xfrm>
        </p:spPr>
        <p:txBody>
          <a:bodyPr>
            <a:noAutofit/>
          </a:bodyPr>
          <a:lstStyle/>
          <a:p>
            <a:pPr marL="457200" indent="-457200" algn="just"/>
            <a:r>
              <a:rPr lang="ru-RU" altLang="ru-RU" sz="2000" dirty="0" smtClean="0"/>
              <a:t>Гибриды  из комбинаций скрещивания</a:t>
            </a:r>
            <a:r>
              <a:rPr lang="en-US" altLang="en-US" sz="2000" dirty="0" smtClean="0"/>
              <a:t> DH</a:t>
            </a:r>
            <a:r>
              <a:rPr lang="ru-RU" altLang="en-US" sz="2000" dirty="0" smtClean="0"/>
              <a:t>38 с образцами стержневой коллекции ВИР были отмечены по признакам продуктивности, позднего </a:t>
            </a:r>
            <a:r>
              <a:rPr lang="ru-RU" altLang="en-US" sz="2000" dirty="0" err="1" smtClean="0"/>
              <a:t>стрелкования</a:t>
            </a:r>
            <a:r>
              <a:rPr lang="ru-RU" altLang="en-US" sz="2000" dirty="0" smtClean="0"/>
              <a:t> и отличались лучшим товарным видом, чем гибриды родительской формой которых выступала популяция </a:t>
            </a:r>
            <a:r>
              <a:rPr lang="en-US" altLang="en-US" sz="2000" dirty="0" smtClean="0"/>
              <a:t>DH3</a:t>
            </a:r>
            <a:r>
              <a:rPr lang="ru-RU" altLang="en-US" sz="2000" dirty="0" smtClean="0"/>
              <a:t>0.</a:t>
            </a:r>
          </a:p>
          <a:p>
            <a:pPr marL="457200" indent="-457200" algn="just"/>
            <a:endParaRPr lang="en-US" altLang="en-US" sz="2000" dirty="0" smtClean="0"/>
          </a:p>
          <a:p>
            <a:pPr marL="457200" indent="-457200" algn="just"/>
            <a:r>
              <a:rPr lang="ru-RU" altLang="en-US" sz="2000" dirty="0" smtClean="0"/>
              <a:t> </a:t>
            </a:r>
            <a:r>
              <a:rPr lang="ru-RU" altLang="ru-RU" sz="2000" dirty="0" smtClean="0"/>
              <a:t>Расщепление среди образцов внутри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гибридных комбинаций было выше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у</a:t>
            </a:r>
            <a:r>
              <a:rPr lang="en-US" altLang="ru-RU" sz="2000" dirty="0" smtClean="0"/>
              <a:t> </a:t>
            </a:r>
            <a:r>
              <a:rPr lang="ru-RU" altLang="ru-RU" sz="2000" dirty="0" smtClean="0"/>
              <a:t>полученных гибридов от картирующей популяцией </a:t>
            </a:r>
            <a:r>
              <a:rPr lang="en-US" altLang="ru-RU" sz="2000" dirty="0" smtClean="0"/>
              <a:t>DH30</a:t>
            </a:r>
            <a:r>
              <a:rPr lang="ru-RU" altLang="ru-RU" sz="2000" dirty="0" smtClean="0"/>
              <a:t>.</a:t>
            </a:r>
          </a:p>
          <a:p>
            <a:pPr marL="457200" indent="-457200" algn="just"/>
            <a:endParaRPr lang="ru-RU" altLang="ru-RU" sz="2000" dirty="0"/>
          </a:p>
          <a:p>
            <a:pPr marL="457200" indent="-457200" algn="just"/>
            <a:r>
              <a:rPr lang="ru-RU" altLang="ru-RU" sz="2000" dirty="0" smtClean="0"/>
              <a:t>8% </a:t>
            </a:r>
            <a:r>
              <a:rPr lang="ru-RU" altLang="ru-RU" sz="2000" dirty="0" smtClean="0"/>
              <a:t>отобранных линий </a:t>
            </a:r>
            <a:r>
              <a:rPr lang="en-US" altLang="ru-RU" sz="2000" dirty="0" smtClean="0"/>
              <a:t>F</a:t>
            </a:r>
            <a:r>
              <a:rPr lang="en-US" altLang="ru-RU" sz="2000" baseline="-25000" dirty="0" smtClean="0"/>
              <a:t>2</a:t>
            </a:r>
            <a:r>
              <a:rPr lang="ru-RU" altLang="ru-RU" sz="2000" dirty="0" smtClean="0"/>
              <a:t>, не </a:t>
            </a:r>
            <a:r>
              <a:rPr lang="ru-RU" altLang="ru-RU" sz="2000" dirty="0" smtClean="0"/>
              <a:t>подтвердили </a:t>
            </a:r>
            <a:r>
              <a:rPr lang="ru-RU" altLang="ru-RU" sz="2000" dirty="0" smtClean="0"/>
              <a:t>морфологические признаки выявленные </a:t>
            </a:r>
            <a:r>
              <a:rPr lang="ru-RU" altLang="ru-RU" sz="2000" dirty="0"/>
              <a:t>с использованием молекулярно-генетического скрининга</a:t>
            </a:r>
            <a:endParaRPr lang="ru-RU" altLang="ru-RU" sz="2000" dirty="0" smtClean="0"/>
          </a:p>
          <a:p>
            <a:pPr marL="457200" indent="-457200" algn="just">
              <a:buNone/>
            </a:pPr>
            <a:endParaRPr lang="ru-RU" altLang="ru-RU" sz="2000" dirty="0" smtClean="0"/>
          </a:p>
          <a:p>
            <a:pPr marL="457200" indent="-457200" algn="just"/>
            <a:r>
              <a:rPr lang="ru-RU" altLang="ru-RU" sz="2000" dirty="0" smtClean="0"/>
              <a:t>Образцы 3 и 41, 43, 74, 102, 122, 125, 132 проявили себя  как самые</a:t>
            </a:r>
            <a:endParaRPr lang="en-US" altLang="ru-RU" sz="2000" dirty="0" smtClean="0"/>
          </a:p>
          <a:p>
            <a:pPr marL="457200" indent="-457200" algn="just">
              <a:buNone/>
            </a:pPr>
            <a:r>
              <a:rPr lang="ru-RU" altLang="ru-RU" sz="2000" dirty="0" smtClean="0"/>
              <a:t>	продуктивные и фенотипически интересные с точки зрения дальнейшей	селекции.</a:t>
            </a:r>
            <a:endParaRPr lang="ru-RU" altLang="en-US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97543541"/>
              </p:ext>
            </p:extLst>
          </p:nvPr>
        </p:nvGraphicFramePr>
        <p:xfrm>
          <a:off x="179514" y="1600200"/>
          <a:ext cx="8712963" cy="443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6409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18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081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83209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968107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Каталог</a:t>
                      </a:r>
                      <a:r>
                        <a:rPr lang="en-US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/>
                        </a:rPr>
                        <a:t>ВИР</a:t>
                      </a:r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smtClean="0">
                          <a:solidFill>
                            <a:srgbClr val="000000"/>
                          </a:solidFill>
                          <a:latin typeface="Times New Roman"/>
                        </a:rPr>
                        <a:t>№</a:t>
                      </a:r>
                      <a:endParaRPr lang="ru-RU" sz="1400" b="1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Образец</a:t>
                      </a:r>
                      <a:endParaRPr lang="ru-RU" sz="1400" b="1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Сухое вещество,</a:t>
                      </a:r>
                      <a:endParaRPr lang="ru-RU" sz="1400" b="1" dirty="0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400" b="1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Белок,</a:t>
                      </a:r>
                      <a:endParaRPr lang="ru-RU" sz="1400" b="1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%</a:t>
                      </a:r>
                      <a:endParaRPr lang="ru-RU" sz="1400" b="1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Аскорб.</a:t>
                      </a:r>
                      <a:endParaRPr lang="ru-RU" sz="1400" b="1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к-та,</a:t>
                      </a:r>
                      <a:endParaRPr lang="ru-RU" sz="1400" b="1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мг/100г</a:t>
                      </a:r>
                      <a:endParaRPr lang="ru-RU" sz="1400" b="1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Хлоро-филл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a,</a:t>
                      </a:r>
                      <a:endParaRPr lang="en-US" sz="1400" b="1" dirty="0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мг/100г</a:t>
                      </a:r>
                      <a:endParaRPr lang="ru-RU" sz="1400" b="1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Хлоро-филл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</a:t>
                      </a:r>
                      <a:r>
                        <a:rPr lang="en-US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b,</a:t>
                      </a:r>
                      <a:endParaRPr lang="en-US" sz="1400" b="1" dirty="0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мг/100г</a:t>
                      </a:r>
                      <a:endParaRPr lang="ru-RU" sz="1400" b="1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Кароти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-</a:t>
                      </a:r>
                      <a:endParaRPr lang="ru-RU" sz="1400" b="1" dirty="0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ноиды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,</a:t>
                      </a:r>
                      <a:endParaRPr lang="ru-RU" sz="1400" b="1" dirty="0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мг/100г</a:t>
                      </a:r>
                      <a:endParaRPr lang="ru-RU" sz="1400" b="1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β-</a:t>
                      </a: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каротин</a:t>
                      </a:r>
                      <a:endParaRPr lang="ru-RU" sz="1400" b="1" dirty="0"/>
                    </a:p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мг/100г</a:t>
                      </a:r>
                      <a:endParaRPr lang="ru-RU" sz="1400" b="1" dirty="0"/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154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Chrysanthemum heart</a:t>
                      </a:r>
                      <a:endParaRPr lang="en-US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9,68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22,76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25,5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310,36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129,74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42,61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9,87</a:t>
                      </a:r>
                      <a:endParaRPr lang="ru-RU" sz="1400" dirty="0"/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203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 err="1">
                          <a:solidFill>
                            <a:srgbClr val="000000"/>
                          </a:solidFill>
                          <a:latin typeface="Times New Roman"/>
                        </a:rPr>
                        <a:t>Ching</a:t>
                      </a: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 Pang Yu Tsai</a:t>
                      </a:r>
                      <a:endParaRPr lang="en-US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9,52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15,75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28,6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314,21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141,05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54,09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10,99</a:t>
                      </a:r>
                      <a:endParaRPr lang="ru-RU" sz="1400"/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вр.1481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PC-183 (D4)</a:t>
                      </a:r>
                      <a:endParaRPr lang="en-US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7,76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15,73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21,4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263,80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109,89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44,56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8,72</a:t>
                      </a:r>
                      <a:endParaRPr lang="ru-RU" sz="1400"/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/>
                        <a:t/>
                      </a:r>
                      <a:br>
                        <a:rPr lang="ru-RU" sz="1400"/>
                      </a:b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1" i="0" u="none" strike="noStrike" dirty="0" smtClean="0">
                          <a:solidFill>
                            <a:srgbClr val="FF0000"/>
                          </a:solidFill>
                          <a:latin typeface="Times New Roman"/>
                        </a:rPr>
                        <a:t>122ф</a:t>
                      </a:r>
                      <a:endParaRPr lang="ru-RU" sz="1400" b="1" dirty="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7,20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23,83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26,5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388,84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170,05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60,06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FF0000"/>
                          </a:solidFill>
                          <a:latin typeface="Times New Roman"/>
                        </a:rPr>
                        <a:t>12,63</a:t>
                      </a:r>
                      <a:endParaRPr lang="ru-RU" sz="1400" dirty="0">
                        <a:solidFill>
                          <a:srgbClr val="FF0000"/>
                        </a:solidFill>
                      </a:endParaRPr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NG-264V (D55)  №1</a:t>
                      </a:r>
                      <a:endParaRPr lang="en-US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6,28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40,34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21,4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299,19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126,68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42,07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9,24</a:t>
                      </a:r>
                      <a:endParaRPr lang="ru-RU" sz="1400"/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Chiifu-401 (D39) №6</a:t>
                      </a:r>
                      <a:endParaRPr lang="en-US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6,16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25,30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23,5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236,78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105,77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33,02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7,50</a:t>
                      </a:r>
                      <a:endParaRPr lang="ru-RU" sz="1400" dirty="0"/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вр.1337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CC-139V (D31)</a:t>
                      </a:r>
                      <a:endParaRPr lang="en-US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10,92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13,39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23,4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190,28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90,20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32,00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6,25</a:t>
                      </a:r>
                      <a:endParaRPr lang="ru-RU" sz="1400"/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dirty="0"/>
                        <a:t/>
                      </a:r>
                      <a:br>
                        <a:rPr lang="ru-RU" sz="1400" dirty="0"/>
                      </a:b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OR-213 (D42)</a:t>
                      </a:r>
                      <a:endParaRPr lang="en-US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7,72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31,29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22,4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>
                          <a:solidFill>
                            <a:srgbClr val="000000"/>
                          </a:solidFill>
                          <a:latin typeface="Times New Roman"/>
                        </a:rPr>
                        <a:t>296,30</a:t>
                      </a:r>
                      <a:endParaRPr lang="ru-RU" sz="140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116,16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44,60</a:t>
                      </a:r>
                      <a:endParaRPr lang="ru-RU" sz="1400" dirty="0"/>
                    </a:p>
                  </a:txBody>
                  <a:tcPr marL="73025" marR="73025" anchor="b"/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ru-RU" sz="1400" b="0" i="0" u="none" strike="noStrike" dirty="0">
                          <a:solidFill>
                            <a:srgbClr val="000000"/>
                          </a:solidFill>
                          <a:latin typeface="Times New Roman"/>
                        </a:rPr>
                        <a:t>9,15</a:t>
                      </a:r>
                      <a:endParaRPr lang="ru-RU" sz="1400" dirty="0"/>
                    </a:p>
                  </a:txBody>
                  <a:tcPr marL="73025" marR="73025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82154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Образцы капустных культур, выделившиеся высоким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содержанием компонентов биохимического состава при зимнем выращивании в</a:t>
            </a:r>
            <a:r>
              <a:rPr lang="en-US" sz="24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 </a:t>
            </a:r>
            <a:r>
              <a:rPr lang="ru-RU" sz="24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фитотроне</a:t>
            </a:r>
            <a:endParaRPr lang="ru-RU" sz="4800" dirty="0">
              <a:solidFill>
                <a:srgbClr val="002060"/>
              </a:solidFill>
              <a:effectLst/>
              <a:latin typeface="Palatino Linotype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6516216" y="6309320"/>
            <a:ext cx="23040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(к.б.н. А.Е.Соловьева)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 txBox="1">
            <a:spLocks/>
          </p:cNvSpPr>
          <p:nvPr/>
        </p:nvSpPr>
        <p:spPr>
          <a:xfrm>
            <a:off x="251520" y="3861048"/>
            <a:ext cx="8496944" cy="278606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just" fontAlgn="auto"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ru-RU" sz="19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Ультраскороспелый </a:t>
            </a:r>
            <a:r>
              <a:rPr lang="ru-RU" dirty="0">
                <a:cs typeface="Times New Roman" pitchFamily="18" charset="0"/>
              </a:rPr>
              <a:t>сорт китайской </a:t>
            </a:r>
            <a:r>
              <a:rPr lang="ru-RU" dirty="0" smtClean="0">
                <a:cs typeface="Times New Roman" pitchFamily="18" charset="0"/>
              </a:rPr>
              <a:t>капусты.  </a:t>
            </a:r>
            <a:r>
              <a:rPr lang="ru-RU" dirty="0">
                <a:cs typeface="Times New Roman" pitchFamily="18" charset="0"/>
              </a:rPr>
              <a:t>Растения с  очень маленькой </a:t>
            </a:r>
            <a:r>
              <a:rPr lang="ru-RU" dirty="0" err="1">
                <a:cs typeface="Times New Roman" pitchFamily="18" charset="0"/>
              </a:rPr>
              <a:t>полураскидистой</a:t>
            </a:r>
            <a:r>
              <a:rPr lang="ru-RU" dirty="0">
                <a:cs typeface="Times New Roman" pitchFamily="18" charset="0"/>
              </a:rPr>
              <a:t> листовой розеткой, хорошо  подходящие для использования в пищу и декоративного выращивания. Лист цельный, ярко-темно-зеленый,  не опушенный, с узким бело-зеленым черешком. Сорт устойчив к </a:t>
            </a:r>
            <a:r>
              <a:rPr lang="ru-RU" dirty="0" err="1">
                <a:cs typeface="Times New Roman" pitchFamily="18" charset="0"/>
              </a:rPr>
              <a:t>стрелкованию</a:t>
            </a:r>
            <a:r>
              <a:rPr lang="ru-RU" dirty="0">
                <a:cs typeface="Times New Roman" pitchFamily="18" charset="0"/>
              </a:rPr>
              <a:t>, относительно </a:t>
            </a:r>
            <a:r>
              <a:rPr lang="ru-RU" dirty="0" err="1">
                <a:cs typeface="Times New Roman" pitchFamily="18" charset="0"/>
              </a:rPr>
              <a:t>жаро</a:t>
            </a:r>
            <a:r>
              <a:rPr lang="ru-RU" dirty="0">
                <a:cs typeface="Times New Roman" pitchFamily="18" charset="0"/>
              </a:rPr>
              <a:t>- и холодоустойчив. Начало хозяйственной годности на 30-35 сутки. Урожайность 400 </a:t>
            </a:r>
            <a:r>
              <a:rPr lang="ru-RU" dirty="0" err="1">
                <a:cs typeface="Times New Roman" pitchFamily="18" charset="0"/>
              </a:rPr>
              <a:t>ц</a:t>
            </a:r>
            <a:r>
              <a:rPr lang="ru-RU" dirty="0">
                <a:cs typeface="Times New Roman" pitchFamily="18" charset="0"/>
              </a:rPr>
              <a:t>/га при посадке в защищенный грунт по схеме 20х20 см. Сорт маркирован </a:t>
            </a:r>
            <a:r>
              <a:rPr lang="ru-RU" dirty="0" err="1" smtClean="0">
                <a:cs typeface="Times New Roman" pitchFamily="18" charset="0"/>
              </a:rPr>
              <a:t>микросателлитными</a:t>
            </a:r>
            <a:r>
              <a:rPr lang="ru-RU" dirty="0" smtClean="0">
                <a:cs typeface="Times New Roman" pitchFamily="18" charset="0"/>
              </a:rPr>
              <a:t> ДНК-маркерами. </a:t>
            </a:r>
          </a:p>
          <a:p>
            <a:pPr algn="just" fontAlgn="auto"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ru-RU" dirty="0">
                <a:cs typeface="Times New Roman" pitchFamily="18" charset="0"/>
              </a:rPr>
              <a:t>	</a:t>
            </a:r>
            <a:r>
              <a:rPr lang="ru-RU" dirty="0" smtClean="0">
                <a:cs typeface="Times New Roman" pitchFamily="18" charset="0"/>
              </a:rPr>
              <a:t>	Включён в </a:t>
            </a:r>
            <a:r>
              <a:rPr lang="ru-RU" dirty="0" err="1" smtClean="0">
                <a:cs typeface="Times New Roman" pitchFamily="18" charset="0"/>
              </a:rPr>
              <a:t>Госсортреестр</a:t>
            </a:r>
            <a:r>
              <a:rPr lang="ru-RU" dirty="0" smtClean="0">
                <a:cs typeface="Times New Roman" pitchFamily="18" charset="0"/>
              </a:rPr>
              <a:t> РФ за 2017 год.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fontAlgn="auto">
              <a:spcBef>
                <a:spcPts val="58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defRPr/>
            </a:pPr>
            <a:endParaRPr lang="ru-RU" sz="2600" dirty="0">
              <a:latin typeface="+mn-lt"/>
              <a:cs typeface="+mn-cs"/>
            </a:endParaRPr>
          </a:p>
        </p:txBody>
      </p:sp>
      <p:pic>
        <p:nvPicPr>
          <p:cNvPr id="27652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88640"/>
            <a:ext cx="5058118" cy="357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215074" y="2143116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Авторы сорта: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-Беренсен Ф.А.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-Артемьева А.М.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-Соловьева А.Е.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-Чесноков Ю.В.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500694" y="188640"/>
            <a:ext cx="3463794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indent="-274320" algn="ctr" fontAlgn="auto">
              <a:spcBef>
                <a:spcPts val="580"/>
              </a:spcBef>
              <a:spcAft>
                <a:spcPts val="0"/>
              </a:spcAft>
              <a:buClr>
                <a:schemeClr val="accent3"/>
              </a:buClr>
              <a:buSzPct val="85000"/>
              <a:defRPr/>
            </a:pPr>
            <a:r>
              <a:rPr lang="ru-RU" sz="3600" b="1" dirty="0">
                <a:solidFill>
                  <a:srgbClr val="002060"/>
                </a:solidFill>
                <a:latin typeface="Palatino Linotype" pitchFamily="18" charset="0"/>
                <a:cs typeface="Times New Roman" pitchFamily="18" charset="0"/>
              </a:rPr>
              <a:t>Капуста китайская «МЭГГИ»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Заголовок 1"/>
          <p:cNvSpPr>
            <a:spLocks noGrp="1"/>
          </p:cNvSpPr>
          <p:nvPr>
            <p:ph type="title"/>
          </p:nvPr>
        </p:nvSpPr>
        <p:spPr>
          <a:xfrm>
            <a:off x="4716016" y="0"/>
            <a:ext cx="4114800" cy="203702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002060"/>
                </a:solidFill>
                <a:effectLst/>
                <a:latin typeface="Palatino Linotype" pitchFamily="18" charset="0"/>
                <a:cs typeface="Times New Roman" pitchFamily="18" charset="0"/>
              </a:rPr>
              <a:t>Капуста китайская «ВИТАВИР» </a:t>
            </a:r>
            <a:endParaRPr lang="ru-RU" sz="3600" dirty="0" smtClean="0">
              <a:solidFill>
                <a:srgbClr val="002060"/>
              </a:solidFill>
              <a:effectLst/>
              <a:latin typeface="Palatino Linotype" pitchFamily="18" charset="0"/>
            </a:endParaRPr>
          </a:p>
        </p:txBody>
      </p:sp>
      <p:pic>
        <p:nvPicPr>
          <p:cNvPr id="2662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816424" cy="3402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9" name="Прямоугольник 5"/>
          <p:cNvSpPr>
            <a:spLocks noChangeArrowheads="1"/>
          </p:cNvSpPr>
          <p:nvPr/>
        </p:nvSpPr>
        <p:spPr bwMode="auto">
          <a:xfrm>
            <a:off x="323528" y="3645024"/>
            <a:ext cx="8352928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cs typeface="Times New Roman" pitchFamily="18" charset="0"/>
              </a:rPr>
              <a:t>Сорт </a:t>
            </a:r>
            <a:r>
              <a:rPr lang="ru-RU" dirty="0">
                <a:cs typeface="Times New Roman" pitchFamily="18" charset="0"/>
              </a:rPr>
              <a:t>имеет хорошие товарные качества и относительную  устойчивость  к  сосудистому  бактериозу  и  мозаике  турнепса. Сорт «ВИТАВИР» дает дружные всходы, с наступлением технической спелости через </a:t>
            </a:r>
            <a:r>
              <a:rPr lang="ru-RU" dirty="0" smtClean="0">
                <a:cs typeface="Times New Roman" pitchFamily="18" charset="0"/>
              </a:rPr>
              <a:t>40-45 </a:t>
            </a:r>
            <a:r>
              <a:rPr lang="ru-RU" dirty="0">
                <a:cs typeface="Times New Roman" pitchFamily="18" charset="0"/>
              </a:rPr>
              <a:t>дней. Урожайность достигает 600 </a:t>
            </a:r>
            <a:r>
              <a:rPr lang="ru-RU" dirty="0" err="1">
                <a:cs typeface="Times New Roman" pitchFamily="18" charset="0"/>
              </a:rPr>
              <a:t>ц</a:t>
            </a:r>
            <a:r>
              <a:rPr lang="ru-RU" dirty="0">
                <a:cs typeface="Times New Roman" pitchFamily="18" charset="0"/>
              </a:rPr>
              <a:t>/га. Розетка имеет </a:t>
            </a:r>
            <a:r>
              <a:rPr lang="ru-RU" dirty="0" err="1">
                <a:cs typeface="Times New Roman" pitchFamily="18" charset="0"/>
              </a:rPr>
              <a:t>полуприподнятое</a:t>
            </a:r>
            <a:r>
              <a:rPr lang="ru-RU" dirty="0">
                <a:cs typeface="Times New Roman" pitchFamily="18" charset="0"/>
              </a:rPr>
              <a:t> расположение листьев. Листья средней величины со светло-зеленой окраской, очень слабо опушенные с мясистым черешком средней ширины. Пригоден для приусадебного и дачного использования в открытом  и  защищённом  грунте. Сорт  маркирован  </a:t>
            </a:r>
            <a:r>
              <a:rPr lang="ru-RU" dirty="0" err="1" smtClean="0">
                <a:cs typeface="Times New Roman" pitchFamily="18" charset="0"/>
              </a:rPr>
              <a:t>микросателлитными</a:t>
            </a:r>
            <a:r>
              <a:rPr lang="ru-RU" dirty="0" smtClean="0">
                <a:cs typeface="Times New Roman" pitchFamily="18" charset="0"/>
              </a:rPr>
              <a:t>  ДНК-маркёрами. Включён </a:t>
            </a:r>
            <a:r>
              <a:rPr lang="ru-RU" dirty="0">
                <a:cs typeface="Times New Roman" pitchFamily="18" charset="0"/>
              </a:rPr>
              <a:t>в </a:t>
            </a:r>
            <a:r>
              <a:rPr lang="ru-RU" dirty="0" err="1" smtClean="0">
                <a:cs typeface="Times New Roman" pitchFamily="18" charset="0"/>
              </a:rPr>
              <a:t>Госсортреестр</a:t>
            </a:r>
            <a:r>
              <a:rPr lang="ru-RU" dirty="0" smtClean="0">
                <a:cs typeface="Times New Roman" pitchFamily="18" charset="0"/>
              </a:rPr>
              <a:t> РФ за 2017 год.</a:t>
            </a:r>
            <a:endParaRPr lang="ru-RU" sz="1200" dirty="0"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08104" y="2060848"/>
            <a:ext cx="242889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Авторы сорта: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-Беренсен Ф.А.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-Артемьева А.М.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Кочерина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Н.В.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-Чесноков Ю.В.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altLang="ru-RU" smtClean="0"/>
          </a:p>
        </p:txBody>
      </p:sp>
      <p:sp>
        <p:nvSpPr>
          <p:cNvPr id="2048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altLang="ru-RU" smtClean="0"/>
          </a:p>
        </p:txBody>
      </p:sp>
      <p:pic>
        <p:nvPicPr>
          <p:cNvPr id="20484" name="Picture 2" descr="G:\Аспирантский отчет 2014\2014-02-18 14.57.0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0" y="4869160"/>
            <a:ext cx="7786688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Arial Black" pitchFamily="34" charset="0"/>
              </a:rPr>
              <a:t>Благодарю за внимание</a:t>
            </a:r>
            <a:r>
              <a:rPr lang="ru-RU" sz="4000" dirty="0" smtClean="0">
                <a:solidFill>
                  <a:schemeClr val="bg1"/>
                </a:solidFill>
                <a:latin typeface="Arial Black" pitchFamily="34" charset="0"/>
              </a:rPr>
              <a:t>!</a:t>
            </a:r>
          </a:p>
          <a:p>
            <a:endParaRPr lang="ru-RU" sz="2400" dirty="0" smtClean="0">
              <a:solidFill>
                <a:schemeClr val="bg1"/>
              </a:solidFill>
              <a:latin typeface="Arial Black" pitchFamily="34" charset="0"/>
            </a:endParaRPr>
          </a:p>
          <a:p>
            <a:r>
              <a:rPr lang="ru-RU" sz="2400" dirty="0" smtClean="0">
                <a:solidFill>
                  <a:schemeClr val="bg1"/>
                </a:solidFill>
                <a:latin typeface="Arial Black" pitchFamily="34" charset="0"/>
              </a:rPr>
              <a:t>Работа выполнена при частичной поддержке гранта РФФИ 13-04-00128-а</a:t>
            </a:r>
            <a:endParaRPr lang="ru-RU" sz="24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2636912"/>
            <a:ext cx="3648099" cy="3151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508104" y="5733256"/>
            <a:ext cx="32038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 Виды </a:t>
            </a:r>
            <a:r>
              <a:rPr lang="ru-RU" i="1" dirty="0"/>
              <a:t>Brassica</a:t>
            </a:r>
            <a:r>
              <a:rPr lang="ru-RU" dirty="0"/>
              <a:t>, </a:t>
            </a:r>
            <a:r>
              <a:rPr lang="ru-RU" dirty="0" smtClean="0"/>
              <a:t>составляющие</a:t>
            </a:r>
            <a:r>
              <a:rPr lang="ru-RU" dirty="0"/>
              <a:t> </a:t>
            </a:r>
            <a:endParaRPr lang="ru-RU" dirty="0" smtClean="0"/>
          </a:p>
          <a:p>
            <a:pPr algn="ctr"/>
            <a:r>
              <a:rPr lang="ru-RU" b="1" dirty="0" smtClean="0"/>
              <a:t>треугольник</a:t>
            </a:r>
            <a:r>
              <a:rPr lang="ru-RU" dirty="0"/>
              <a:t> </a:t>
            </a:r>
            <a:r>
              <a:rPr lang="ru-RU" b="1" dirty="0"/>
              <a:t>U </a:t>
            </a:r>
            <a:r>
              <a:rPr lang="ru-RU" b="1" dirty="0" smtClean="0"/>
              <a:t> </a:t>
            </a:r>
            <a:r>
              <a:rPr lang="ru-RU" dirty="0" smtClean="0"/>
              <a:t>(1935)</a:t>
            </a:r>
            <a:endParaRPr lang="ru-RU" i="1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92696"/>
            <a:ext cx="84249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Brassica rapa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., отличающийся высоким содержанием витаминов С, В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В</a:t>
            </a:r>
            <a:r>
              <a:rPr lang="ru-RU" sz="2000" baseline="-25000" dirty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РР и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β-каротина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белков и клетчатки, низкой калорийностью, крайне важен и ценен для рациона питания человека. Вид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rapa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=10, геном А),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являясь</a:t>
            </a:r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вероятно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первым доместицированным видом рода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Brassica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, произошел от вида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>
                <a:latin typeface="Times New Roman" pitchFamily="18" charset="0"/>
                <a:cs typeface="Times New Roman" pitchFamily="18" charset="0"/>
              </a:rPr>
              <a:t>oleracea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L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. (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=9, геном 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2636912"/>
            <a:ext cx="457200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Вид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ru-RU" sz="2000" i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000" i="1" dirty="0" err="1" smtClean="0">
                <a:latin typeface="Times New Roman" pitchFamily="18" charset="0"/>
                <a:cs typeface="Times New Roman" pitchFamily="18" charset="0"/>
              </a:rPr>
              <a:t>rapa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включает подвиды восточноазиатских капуст – пекинскую, китайскую, японскую, розеточную, пурпурную, а также листовую и корнеплодную репу, сурепицы и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брокколетто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(гибрид полученный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при скрещивании брокколи и 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кай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-лан (китайской брокколи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).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Заголовок 4097"/>
          <p:cNvSpPr txBox="1">
            <a:spLocks/>
          </p:cNvSpPr>
          <p:nvPr/>
        </p:nvSpPr>
        <p:spPr bwMode="auto">
          <a:xfrm>
            <a:off x="467544" y="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600" b="1" i="1" dirty="0">
                <a:solidFill>
                  <a:srgbClr val="002060"/>
                </a:solidFill>
                <a:latin typeface="Palatino Linotype" pitchFamily="18" charset="0"/>
                <a:ea typeface="MS PGothic" pitchFamily="34" charset="-128"/>
              </a:rPr>
              <a:t>B</a:t>
            </a:r>
            <a:r>
              <a:rPr lang="ru-RU" sz="3600" b="1" i="1" dirty="0" err="1">
                <a:solidFill>
                  <a:srgbClr val="002060"/>
                </a:solidFill>
                <a:latin typeface="Palatino Linotype" pitchFamily="18" charset="0"/>
                <a:ea typeface="MS PGothic" pitchFamily="34" charset="-128"/>
              </a:rPr>
              <a:t>rassica</a:t>
            </a:r>
            <a:r>
              <a:rPr lang="ru-RU" sz="3600" b="1" i="1" dirty="0">
                <a:solidFill>
                  <a:srgbClr val="002060"/>
                </a:solidFill>
                <a:latin typeface="Palatino Linotype" pitchFamily="18" charset="0"/>
                <a:ea typeface="MS PGothic" pitchFamily="34" charset="-128"/>
              </a:rPr>
              <a:t> rapa </a:t>
            </a:r>
            <a:r>
              <a:rPr lang="ru-RU" sz="3600" b="1" dirty="0">
                <a:solidFill>
                  <a:srgbClr val="002060"/>
                </a:solidFill>
                <a:latin typeface="Palatino Linotype" pitchFamily="18" charset="0"/>
                <a:ea typeface="MS PGothic" pitchFamily="34" charset="-128"/>
              </a:rPr>
              <a:t>L.</a:t>
            </a:r>
            <a:endParaRPr lang="en-US" altLang="en-US" sz="3600" b="1" kern="0" dirty="0" smtClean="0">
              <a:solidFill>
                <a:srgbClr val="002060"/>
              </a:solidFill>
              <a:latin typeface="Palatino Linotype" pitchFamily="18" charset="0"/>
              <a:ea typeface="MS PGothic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395536" y="764704"/>
            <a:ext cx="820891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altLang="ru-RU" sz="2000" dirty="0"/>
              <a:t> </a:t>
            </a:r>
            <a:r>
              <a:rPr lang="ru-RU" altLang="ru-RU" sz="2000" dirty="0" smtClean="0"/>
              <a:t>     Азиатские </a:t>
            </a:r>
            <a:r>
              <a:rPr lang="ru-RU" altLang="ru-RU" sz="2000" dirty="0"/>
              <a:t>капусты в </a:t>
            </a:r>
            <a:r>
              <a:rPr lang="ru-RU" altLang="ru-RU" sz="2000" dirty="0" smtClean="0"/>
              <a:t>Российской федерации традиционно </a:t>
            </a:r>
            <a:r>
              <a:rPr lang="ru-RU" altLang="ru-RU" sz="2000" dirty="0"/>
              <a:t>относят к малораспространённым культурам. </a:t>
            </a:r>
            <a:r>
              <a:rPr lang="ru-RU" altLang="ru-RU" sz="2000" dirty="0" smtClean="0"/>
              <a:t>В данный момент посевные площади  увеличиваются под культуры азиатских подвидов </a:t>
            </a:r>
            <a:r>
              <a:rPr lang="en-US" altLang="ru-RU" sz="2000" i="1" dirty="0" smtClean="0"/>
              <a:t>Brassica</a:t>
            </a:r>
            <a:r>
              <a:rPr lang="en-US" altLang="ru-RU" sz="2000" dirty="0" smtClean="0"/>
              <a:t>, </a:t>
            </a:r>
            <a:r>
              <a:rPr lang="ru-RU" altLang="ru-RU" sz="2000" dirty="0" smtClean="0"/>
              <a:t>и снижаются под корнеплодной репой.      </a:t>
            </a:r>
            <a:endParaRPr lang="en-US" altLang="ru-RU" sz="2000" dirty="0"/>
          </a:p>
        </p:txBody>
      </p:sp>
      <p:sp>
        <p:nvSpPr>
          <p:cNvPr id="7171" name="Прямоугольник 2"/>
          <p:cNvSpPr>
            <a:spLocks noChangeArrowheads="1"/>
          </p:cNvSpPr>
          <p:nvPr/>
        </p:nvSpPr>
        <p:spPr bwMode="auto">
          <a:xfrm>
            <a:off x="323850" y="4149725"/>
            <a:ext cx="8362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/>
            <a:r>
              <a:rPr lang="ru-RU" altLang="ru-RU" sz="2000"/>
              <a:t>	</a:t>
            </a:r>
            <a:endParaRPr lang="ru-RU" altLang="ru-RU" sz="2000">
              <a:latin typeface="Century Gothic" pitchFamily="34" charset="0"/>
            </a:endParaRPr>
          </a:p>
        </p:txBody>
      </p:sp>
      <p:sp>
        <p:nvSpPr>
          <p:cNvPr id="4" name="Заголовок 4097"/>
          <p:cNvSpPr txBox="1">
            <a:spLocks/>
          </p:cNvSpPr>
          <p:nvPr/>
        </p:nvSpPr>
        <p:spPr bwMode="auto">
          <a:xfrm>
            <a:off x="467544" y="0"/>
            <a:ext cx="8229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>
            <a:lvl1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charset="0"/>
              </a:defRPr>
            </a:lvl1pPr>
            <a:lvl2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2pPr>
            <a:lvl3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3pPr>
            <a:lvl4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4pPr>
            <a:lvl5pPr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5pPr>
            <a:lvl6pPr marL="4572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6pPr>
            <a:lvl7pPr marL="9144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7pPr>
            <a:lvl8pPr marL="13716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8pPr>
            <a:lvl9pPr marL="1828800" algn="ctr" rtl="0" eaLnBrk="0" fontAlgn="base" hangingPunct="0">
              <a:lnSpc>
                <a:spcPts val="5800"/>
              </a:lnSpc>
              <a:spcBef>
                <a:spcPct val="0"/>
              </a:spcBef>
              <a:spcAft>
                <a:spcPct val="0"/>
              </a:spcAft>
              <a:defRPr sz="5400">
                <a:solidFill>
                  <a:srgbClr val="2F5897"/>
                </a:solidFill>
                <a:latin typeface="Palatino Linotype" pitchFamily="18" charset="0"/>
              </a:defRPr>
            </a:lvl9pPr>
          </a:lstStyle>
          <a:p>
            <a:pPr>
              <a:defRPr/>
            </a:pPr>
            <a:r>
              <a:rPr lang="en-US" sz="3600" b="1" i="1" dirty="0">
                <a:solidFill>
                  <a:srgbClr val="002060"/>
                </a:solidFill>
                <a:latin typeface="Palatino Linotype" pitchFamily="18" charset="0"/>
                <a:ea typeface="MS PGothic" pitchFamily="34" charset="-128"/>
              </a:rPr>
              <a:t>B</a:t>
            </a:r>
            <a:r>
              <a:rPr lang="ru-RU" sz="3600" b="1" i="1" dirty="0" err="1">
                <a:solidFill>
                  <a:srgbClr val="002060"/>
                </a:solidFill>
                <a:latin typeface="Palatino Linotype" pitchFamily="18" charset="0"/>
                <a:ea typeface="MS PGothic" pitchFamily="34" charset="-128"/>
              </a:rPr>
              <a:t>rassica</a:t>
            </a:r>
            <a:r>
              <a:rPr lang="ru-RU" sz="3600" b="1" i="1" dirty="0">
                <a:solidFill>
                  <a:srgbClr val="002060"/>
                </a:solidFill>
                <a:latin typeface="Palatino Linotype" pitchFamily="18" charset="0"/>
                <a:ea typeface="MS PGothic" pitchFamily="34" charset="-128"/>
              </a:rPr>
              <a:t> rapa </a:t>
            </a:r>
            <a:r>
              <a:rPr lang="ru-RU" sz="3600" b="1" dirty="0">
                <a:solidFill>
                  <a:srgbClr val="002060"/>
                </a:solidFill>
                <a:latin typeface="Palatino Linotype" pitchFamily="18" charset="0"/>
                <a:ea typeface="MS PGothic" pitchFamily="34" charset="-128"/>
              </a:rPr>
              <a:t>L.</a:t>
            </a:r>
            <a:endParaRPr lang="en-US" altLang="en-US" sz="3600" b="1" kern="0" dirty="0" smtClean="0">
              <a:solidFill>
                <a:srgbClr val="002060"/>
              </a:solidFill>
              <a:latin typeface="Palatino Linotype" pitchFamily="18" charset="0"/>
              <a:ea typeface="MS PGothic" pitchFamily="34" charset="-128"/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6018564"/>
              </p:ext>
            </p:extLst>
          </p:nvPr>
        </p:nvGraphicFramePr>
        <p:xfrm>
          <a:off x="467544" y="2204864"/>
          <a:ext cx="3888432" cy="3139440"/>
        </p:xfrm>
        <a:graphic>
          <a:graphicData uri="http://schemas.openxmlformats.org/drawingml/2006/table">
            <a:tbl>
              <a:tblPr/>
              <a:tblGrid>
                <a:gridCol w="388843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46608">
                <a:tc>
                  <a:txBody>
                    <a:bodyPr/>
                    <a:lstStyle/>
                    <a:p>
                      <a:pPr algn="just"/>
                      <a:r>
                        <a:rPr lang="ru-RU" altLang="ru-RU" sz="2000" dirty="0" smtClean="0"/>
                        <a:t>В мировой коллекции ВИР сосредоточен широкий исходный материал для селекции </a:t>
                      </a:r>
                      <a:r>
                        <a:rPr lang="en-US" altLang="ru-RU" sz="2000" i="1" dirty="0" smtClean="0"/>
                        <a:t>B. rapa</a:t>
                      </a:r>
                      <a:r>
                        <a:rPr lang="ru-RU" altLang="ru-RU" sz="2000" i="1" dirty="0" smtClean="0"/>
                        <a:t> </a:t>
                      </a:r>
                      <a:r>
                        <a:rPr lang="ru-RU" altLang="ru-RU" sz="2000" dirty="0" smtClean="0"/>
                        <a:t>: </a:t>
                      </a:r>
                    </a:p>
                    <a:p>
                      <a:pPr algn="just"/>
                      <a:r>
                        <a:rPr lang="ru-RU" altLang="ru-RU" sz="2000" dirty="0" smtClean="0"/>
                        <a:t>384 образца пекинской капусты, </a:t>
                      </a:r>
                    </a:p>
                    <a:p>
                      <a:pPr algn="just"/>
                      <a:r>
                        <a:rPr lang="ru-RU" altLang="ru-RU" sz="2000" dirty="0" smtClean="0"/>
                        <a:t>94 образца китайской капусты,	      14 образцов японской капусты, </a:t>
                      </a:r>
                    </a:p>
                    <a:p>
                      <a:pPr algn="just"/>
                      <a:r>
                        <a:rPr lang="ru-RU" altLang="ru-RU" sz="2000" dirty="0" smtClean="0"/>
                        <a:t>19 образцов розеточной капусты, </a:t>
                      </a: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22 образца листовой репы, </a:t>
                      </a:r>
                    </a:p>
                    <a:p>
                      <a:pPr algn="just"/>
                      <a:r>
                        <a:rPr lang="ru-RU" altLang="ru-RU" sz="2000" dirty="0" smtClean="0"/>
                        <a:t>550 образцов корнеплодной репы.</a:t>
                      </a:r>
                    </a:p>
                    <a:p>
                      <a:pPr algn="just"/>
                      <a:r>
                        <a:rPr lang="ru-RU" altLang="ru-RU" sz="2000" i="1" dirty="0" smtClean="0"/>
                        <a:t>(данные на 2017 год)</a:t>
                      </a:r>
                      <a:endParaRPr lang="en-US" altLang="ru-RU" sz="2000" i="1" dirty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6888741"/>
              </p:ext>
            </p:extLst>
          </p:nvPr>
        </p:nvGraphicFramePr>
        <p:xfrm>
          <a:off x="4499992" y="2194560"/>
          <a:ext cx="4032448" cy="3458304"/>
        </p:xfrm>
        <a:graphic>
          <a:graphicData uri="http://schemas.openxmlformats.org/drawingml/2006/table">
            <a:tbl>
              <a:tblPr/>
              <a:tblGrid>
                <a:gridCol w="403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458304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ru-RU" sz="2000" dirty="0" smtClean="0"/>
                        <a:t>В </a:t>
                      </a:r>
                      <a:r>
                        <a:rPr lang="ru-RU" altLang="ru-RU" sz="2000" dirty="0" err="1" smtClean="0"/>
                        <a:t>Госсортреестре</a:t>
                      </a:r>
                      <a:r>
                        <a:rPr lang="ru-RU" altLang="ru-RU" sz="2000" dirty="0" smtClean="0"/>
                        <a:t> РФ на 2019 год рекомендованы к использованию 57 сортов пекинской капусты, 18 сортов китайской, 5 сортов японской капусты, а так же  32 сортов корнеплодной репы отечественной и зарубежной селекции.</a:t>
                      </a:r>
                      <a:r>
                        <a:rPr lang="ru-RU" altLang="ru-RU" sz="2000" baseline="0" dirty="0" smtClean="0"/>
                        <a:t> </a:t>
                      </a:r>
                      <a:endParaRPr lang="ru-RU" altLang="ru-RU" sz="2000" dirty="0" smtClean="0"/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6145"/>
          <p:cNvSpPr>
            <a:spLocks noGrp="1"/>
          </p:cNvSpPr>
          <p:nvPr>
            <p:ph type="title"/>
          </p:nvPr>
        </p:nvSpPr>
        <p:spPr>
          <a:xfrm>
            <a:off x="539750" y="333375"/>
            <a:ext cx="8229600" cy="112395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en-US" sz="3600" dirty="0" smtClean="0">
                <a:solidFill>
                  <a:srgbClr val="002060"/>
                </a:solidFill>
                <a:latin typeface="Palatino Linotype" pitchFamily="18" charset="0"/>
              </a:rPr>
              <a:t>Гибридные комбинации скрещивания</a:t>
            </a:r>
            <a:endParaRPr lang="en-US" altLang="en-US" sz="3600" dirty="0" smtClean="0">
              <a:solidFill>
                <a:srgbClr val="002060"/>
              </a:solidFill>
              <a:latin typeface="Palatino Linotype" pitchFamily="18" charset="0"/>
            </a:endParaRP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5677851"/>
              </p:ext>
            </p:extLst>
          </p:nvPr>
        </p:nvGraphicFramePr>
        <p:xfrm>
          <a:off x="0" y="1389063"/>
          <a:ext cx="9144002" cy="546576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7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521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1216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9797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93273"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Номер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варианта скрещивания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Номер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линии </a:t>
                      </a:r>
                      <a:r>
                        <a:rPr lang="en-US" sz="1400" b="1" dirty="0">
                          <a:effectLst/>
                          <a:latin typeface="+mn-lt"/>
                        </a:rPr>
                        <a:t>DH3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0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Номер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образца коллекции 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ВИР, сорт, </a:t>
                      </a: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сортотип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Номер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варианта скрещивания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Номер 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линии </a:t>
                      </a:r>
                      <a:r>
                        <a:rPr lang="en-US" sz="1400" b="1" dirty="0">
                          <a:effectLst/>
                          <a:latin typeface="+mn-lt"/>
                        </a:rPr>
                        <a:t>DH3</a:t>
                      </a:r>
                      <a:r>
                        <a:rPr lang="ru-RU" sz="1400" b="1" dirty="0">
                          <a:effectLst/>
                          <a:latin typeface="+mn-lt"/>
                        </a:rPr>
                        <a:t>8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Номер образца коллекции ВИР, сорт, </a:t>
                      </a: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сортотип</a:t>
                      </a:r>
                      <a:endParaRPr lang="ru-RU" sz="12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0184"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28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к-129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Та-гу-цай</a:t>
                      </a: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Капуста ноздреватая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7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13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k-98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Osaka Market,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 капуста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пекинская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81641"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2</a:t>
                      </a:r>
                    </a:p>
                    <a:p>
                      <a:pPr indent="0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28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к-77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Сыюсман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капуста китайская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8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13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к-116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Тайсай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капуста китайская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00184"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3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65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к-129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Та-гу-цай</a:t>
                      </a: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Капуста ноздреватая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9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15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k-98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Osaka Market,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 капуста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пекинская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60889"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4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 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65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к-77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Сыюсман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капуста китайская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15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к-116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Тайсай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капуста китайская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800184"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5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160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к-129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Та-гу-цай</a:t>
                      </a: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Капуста ноздреватая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+mn-lt"/>
                        </a:rPr>
                        <a:t>11</a:t>
                      </a:r>
                      <a:endParaRPr lang="ru-RU" sz="1400" b="1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57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k-98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effectLst/>
                          <a:latin typeface="+mn-lt"/>
                        </a:rPr>
                        <a:t>Osaka Market,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 капуста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пекинская</a:t>
                      </a:r>
                      <a:endParaRPr lang="ru-RU" sz="1400" b="1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929407"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6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160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к-77</a:t>
                      </a:r>
                      <a:endParaRPr lang="ru-RU" sz="1400" b="1" dirty="0" smtClean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Сыюсман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капуста китайская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12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+mn-lt"/>
                        </a:rPr>
                        <a:t>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57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effectLst/>
                        <a:latin typeface="+mn-lt"/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7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к-116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effectLst/>
                          <a:latin typeface="+mn-lt"/>
                        </a:rPr>
                        <a:t>Тайсай</a:t>
                      </a:r>
                      <a:r>
                        <a:rPr lang="ru-RU" sz="1400" b="1" dirty="0" smtClean="0">
                          <a:effectLst/>
                          <a:latin typeface="+mn-lt"/>
                        </a:rPr>
                        <a:t>,</a:t>
                      </a:r>
                    </a:p>
                    <a:p>
                      <a:pPr indent="0" algn="ctr">
                        <a:lnSpc>
                          <a:spcPct val="7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n-lt"/>
                        </a:rPr>
                        <a:t>капуста китайская </a:t>
                      </a:r>
                      <a:endParaRPr lang="ru-RU" sz="14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0385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611188" y="476250"/>
            <a:ext cx="7848600" cy="1600200"/>
          </a:xfrm>
        </p:spPr>
        <p:txBody>
          <a:bodyPr>
            <a:normAutofit fontScale="90000"/>
          </a:bodyPr>
          <a:lstStyle/>
          <a:p>
            <a:pPr algn="ctr"/>
            <a:r>
              <a:rPr lang="ru-RU" altLang="ru-RU" sz="3600" dirty="0" err="1" smtClean="0">
                <a:solidFill>
                  <a:srgbClr val="002060"/>
                </a:solidFill>
                <a:effectLst/>
                <a:latin typeface="Palatino Linotype" pitchFamily="18" charset="0"/>
              </a:rPr>
              <a:t>Двуродительские</a:t>
            </a:r>
            <a:r>
              <a:rPr lang="ru-RU" altLang="ru-RU" sz="36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 картирующие популяции двойных гаплоидов </a:t>
            </a:r>
            <a:r>
              <a:rPr lang="en-US" altLang="ru-RU" sz="36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/>
            </a:r>
            <a:br>
              <a:rPr lang="en-US" altLang="ru-RU" sz="3600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</a:br>
            <a:r>
              <a:rPr lang="en-US" altLang="ru-RU" sz="3600" i="1" dirty="0" smtClean="0">
                <a:solidFill>
                  <a:srgbClr val="002060"/>
                </a:solidFill>
                <a:effectLst/>
                <a:latin typeface="Palatino Linotype" pitchFamily="18" charset="0"/>
              </a:rPr>
              <a:t>Brassica rapa</a:t>
            </a:r>
            <a:endParaRPr lang="ru-RU" altLang="ru-RU" sz="3600" b="1" i="1" dirty="0" smtClean="0">
              <a:solidFill>
                <a:srgbClr val="002060"/>
              </a:solidFill>
              <a:effectLst/>
              <a:latin typeface="Palatino Linotype" pitchFamily="18" charset="0"/>
            </a:endParaRPr>
          </a:p>
        </p:txBody>
      </p:sp>
      <p:sp>
        <p:nvSpPr>
          <p:cNvPr id="9219" name="Текст 2"/>
          <p:cNvSpPr>
            <a:spLocks noGrp="1"/>
          </p:cNvSpPr>
          <p:nvPr>
            <p:ph type="body" idx="1"/>
          </p:nvPr>
        </p:nvSpPr>
        <p:spPr>
          <a:xfrm>
            <a:off x="36004" y="3068960"/>
            <a:ext cx="8748464" cy="1439862"/>
          </a:xfrm>
        </p:spPr>
        <p:txBody>
          <a:bodyPr/>
          <a:lstStyle/>
          <a:p>
            <a:pPr algn="just">
              <a:buNone/>
            </a:pPr>
            <a:r>
              <a:rPr lang="ru-RU" altLang="ru-RU" sz="2000" dirty="0" smtClean="0"/>
              <a:t>	Популяция DH38  получена путем скрещивания листовой/черешковой китайской капусты (PC-175, сорт </a:t>
            </a:r>
            <a:r>
              <a:rPr lang="ru-RU" altLang="ru-RU" sz="2000" dirty="0" err="1" smtClean="0"/>
              <a:t>Nai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Bai</a:t>
            </a:r>
            <a:r>
              <a:rPr lang="ru-RU" altLang="ru-RU" sz="2000" dirty="0" smtClean="0"/>
              <a:t> </a:t>
            </a:r>
            <a:r>
              <a:rPr lang="ru-RU" altLang="ru-RU" sz="2000" dirty="0" err="1" smtClean="0"/>
              <a:t>Cai</a:t>
            </a:r>
            <a:r>
              <a:rPr lang="ru-RU" altLang="ru-RU" sz="2000" dirty="0" smtClean="0"/>
              <a:t>) и масличного желтого </a:t>
            </a:r>
            <a:r>
              <a:rPr lang="ru-RU" altLang="ru-RU" sz="2000" dirty="0" err="1" smtClean="0"/>
              <a:t>сарсона</a:t>
            </a:r>
            <a:r>
              <a:rPr lang="ru-RU" altLang="ru-RU" sz="2000" dirty="0" smtClean="0"/>
              <a:t> (YS-143, к-FIL500). </a:t>
            </a:r>
            <a:endParaRPr lang="en-US" altLang="ru-RU" sz="2000" dirty="0" smtClean="0"/>
          </a:p>
        </p:txBody>
      </p:sp>
      <p:sp>
        <p:nvSpPr>
          <p:cNvPr id="9221" name="Текст 2"/>
          <p:cNvSpPr txBox="1">
            <a:spLocks/>
          </p:cNvSpPr>
          <p:nvPr/>
        </p:nvSpPr>
        <p:spPr bwMode="auto">
          <a:xfrm>
            <a:off x="36004" y="1879789"/>
            <a:ext cx="8820472" cy="12961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342900" indent="-342900" algn="just" eaLnBrk="0" hangingPunct="0">
              <a:spcBef>
                <a:spcPct val="20000"/>
              </a:spcBef>
              <a:buClr>
                <a:schemeClr val="accent1"/>
              </a:buClr>
            </a:pPr>
            <a:r>
              <a:rPr lang="ru-RU" altLang="ru-RU" sz="2000" dirty="0" smtClean="0">
                <a:latin typeface="Times New Roman" pitchFamily="18" charset="0"/>
                <a:cs typeface="Times New Roman" pitchFamily="18" charset="0"/>
              </a:rPr>
              <a:t>	Популяция 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DH30, получена методом гибридизацией японской корнеплодной репы (VT-115, сорт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Kairyou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Hakata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) и желтого </a:t>
            </a:r>
            <a:r>
              <a:rPr lang="ru-RU" altLang="ru-RU" sz="2000" dirty="0" err="1">
                <a:latin typeface="Times New Roman" pitchFamily="18" charset="0"/>
                <a:cs typeface="Times New Roman" pitchFamily="18" charset="0"/>
              </a:rPr>
              <a:t>сарсона</a:t>
            </a:r>
            <a:r>
              <a:rPr lang="ru-RU" altLang="ru-RU" sz="2000" dirty="0">
                <a:latin typeface="Times New Roman" pitchFamily="18" charset="0"/>
                <a:cs typeface="Times New Roman" pitchFamily="18" charset="0"/>
              </a:rPr>
              <a:t> (YS-143, к-FIL500)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94285"/>
            <a:ext cx="914400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I:\Годичное собрание Общества физиологов растений России 2016\R0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015" y="1743606"/>
            <a:ext cx="4727822" cy="3807866"/>
          </a:xfrm>
          <a:noFill/>
        </p:spPr>
      </p:pic>
      <p:pic>
        <p:nvPicPr>
          <p:cNvPr id="13316" name="Picture 3" descr="I:\Годичное собрание Общества физиологов растений России 2016\R0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00718" y="1743606"/>
            <a:ext cx="3889002" cy="350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0" y="274638"/>
            <a:ext cx="9144000" cy="1778467"/>
          </a:xfrm>
          <a:prstGeom prst="rect">
            <a:avLst/>
          </a:prstGeom>
        </p:spPr>
        <p:txBody>
          <a:bodyPr vert="horz" rtlCol="0" anchor="ctr">
            <a:normAutofit lnSpcReduction="1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Идентификация </a:t>
            </a:r>
            <a:r>
              <a:rPr lang="en-US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QTL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, определяющих проявление морфологических и биохимических признаков качества и </a:t>
            </a:r>
            <a:r>
              <a:rPr lang="ru-RU" sz="2800" dirty="0">
                <a:solidFill>
                  <a:schemeClr val="accent1">
                    <a:lumMod val="50000"/>
                  </a:schemeClr>
                </a:solidFill>
                <a:effectLst/>
              </a:rPr>
              <a:t>месторасположение выявленных QTL на группах сцепления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  <a:p>
            <a:pPr algn="ctr" eaLnBrk="1" fontAlgn="auto" hangingPunct="1">
              <a:spcAft>
                <a:spcPts val="0"/>
              </a:spcAft>
              <a:defRPr/>
            </a:pPr>
            <a:endParaRPr lang="ru-RU" sz="3200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15616" y="5349696"/>
            <a:ext cx="82444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/>
              <a:t>В результате проведенного анализа также были </a:t>
            </a:r>
            <a:r>
              <a:rPr lang="ru-RU" sz="2000" dirty="0" smtClean="0"/>
              <a:t>выявлены молекулярные </a:t>
            </a:r>
            <a:r>
              <a:rPr lang="ru-RU" sz="2000" dirty="0"/>
              <a:t>маркеры, генетически сцепленные с идентифицированными локусами.</a:t>
            </a:r>
          </a:p>
        </p:txBody>
      </p:sp>
    </p:spTree>
    <p:extLst>
      <p:ext uri="{BB962C8B-B14F-4D97-AF65-F5344CB8AC3E}">
        <p14:creationId xmlns:p14="http://schemas.microsoft.com/office/powerpoint/2010/main" val="2848441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1142984"/>
          </a:xfrm>
        </p:spPr>
        <p:txBody>
          <a:bodyPr>
            <a:noAutofit/>
          </a:bodyPr>
          <a:lstStyle/>
          <a:p>
            <a:pPr algn="ctr"/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SSR </a:t>
            </a:r>
            <a:r>
              <a:rPr lang="ru-RU" altLang="en-US" sz="3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молекулярные м</a:t>
            </a:r>
            <a:r>
              <a:rPr lang="en-US" altLang="en-US" sz="3600" b="1" dirty="0" err="1" smtClean="0">
                <a:solidFill>
                  <a:schemeClr val="accent1">
                    <a:lumMod val="50000"/>
                  </a:schemeClr>
                </a:solidFill>
                <a:effectLst/>
              </a:rPr>
              <a:t>аркеры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/>
            </a:r>
            <a:b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</a:br>
            <a:r>
              <a:rPr lang="en-US" altLang="en-US" sz="3600" b="1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Brassica rapa </a:t>
            </a:r>
            <a:r>
              <a:rPr lang="en-US" altLang="en-US" sz="3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L.</a:t>
            </a:r>
            <a:r>
              <a:rPr lang="ru-RU" altLang="en-US" sz="36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взятые в исследование</a:t>
            </a:r>
            <a:endParaRPr lang="ru-RU" sz="3600" b="1" dirty="0">
              <a:effectLst/>
            </a:endParaRPr>
          </a:p>
        </p:txBody>
      </p:sp>
      <p:sp>
        <p:nvSpPr>
          <p:cNvPr id="2" name="Содержимое 1"/>
          <p:cNvSpPr>
            <a:spLocks noGrp="1"/>
          </p:cNvSpPr>
          <p:nvPr>
            <p:ph sz="quarter" idx="1"/>
          </p:nvPr>
        </p:nvSpPr>
        <p:spPr>
          <a:xfrm>
            <a:off x="428596" y="1785926"/>
            <a:ext cx="8229600" cy="4525962"/>
          </a:xfrm>
        </p:spPr>
        <p:txBody>
          <a:bodyPr>
            <a:normAutofit fontScale="92500" lnSpcReduction="10000"/>
          </a:bodyPr>
          <a:lstStyle/>
          <a:p>
            <a:pPr>
              <a:buClr>
                <a:schemeClr val="accent3"/>
              </a:buClr>
              <a:buSzPct val="100000"/>
              <a:buFont typeface="Wingdings" pitchFamily="2" charset="2"/>
              <a:buChar char="v"/>
            </a:pP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Нами были отобраны,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c 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использованием генетических карт картирующих популяций </a:t>
            </a:r>
            <a:r>
              <a:rPr lang="en-US" sz="2000" i="1" dirty="0" smtClean="0">
                <a:latin typeface="Lucida Sans Unicode" pitchFamily="34" charset="0"/>
                <a:cs typeface="Lucida Sans Unicode" pitchFamily="34" charset="0"/>
              </a:rPr>
              <a:t>B</a:t>
            </a:r>
            <a:r>
              <a:rPr lang="ru-RU" sz="2000" i="1" dirty="0" smtClean="0">
                <a:latin typeface="Lucida Sans Unicode" pitchFamily="34" charset="0"/>
                <a:cs typeface="Lucida Sans Unicode" pitchFamily="34" charset="0"/>
              </a:rPr>
              <a:t>. </a:t>
            </a:r>
            <a:r>
              <a:rPr lang="en-US" sz="2000" i="1" dirty="0" smtClean="0">
                <a:latin typeface="Lucida Sans Unicode" pitchFamily="34" charset="0"/>
                <a:cs typeface="Lucida Sans Unicode" pitchFamily="34" charset="0"/>
              </a:rPr>
              <a:t>rapa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 DH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30 и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DH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38,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SSR 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маркеры неравновесного сцепления с пороговым значением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LOD&gt;3 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 находящиеся в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QTL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 связанные с хозяйственно ценными признаками качества.</a:t>
            </a:r>
          </a:p>
          <a:p>
            <a:pPr>
              <a:buClr>
                <a:schemeClr val="accent3"/>
              </a:buClr>
              <a:buSzPct val="100000"/>
              <a:buFont typeface="Wingdings" pitchFamily="2" charset="2"/>
              <a:buChar char="v"/>
            </a:pPr>
            <a:endParaRPr lang="ru-RU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chemeClr val="accent3"/>
              </a:buClr>
              <a:buSzPct val="100000"/>
              <a:buFont typeface="Wingdings" pitchFamily="2" charset="2"/>
              <a:buChar char="v"/>
            </a:pP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Молекулярные маркеры</a:t>
            </a:r>
            <a:r>
              <a:rPr lang="ru-RU" sz="2000" dirty="0" smtClean="0"/>
              <a:t> (</a:t>
            </a:r>
            <a:r>
              <a:rPr lang="en-US" sz="2000" dirty="0" smtClean="0"/>
              <a:t>KS</a:t>
            </a:r>
            <a:r>
              <a:rPr lang="ru-RU" sz="2000" dirty="0" smtClean="0"/>
              <a:t>50200, </a:t>
            </a:r>
            <a:r>
              <a:rPr lang="en-US" sz="2000" dirty="0" smtClean="0"/>
              <a:t>Na</a:t>
            </a:r>
            <a:r>
              <a:rPr lang="ru-RU" sz="2000" dirty="0" smtClean="0"/>
              <a:t>10-</a:t>
            </a:r>
            <a:r>
              <a:rPr lang="en-US" sz="2000" dirty="0" smtClean="0"/>
              <a:t>D</a:t>
            </a:r>
            <a:r>
              <a:rPr lang="ru-RU" sz="2000" dirty="0" smtClean="0"/>
              <a:t>09, </a:t>
            </a:r>
            <a:r>
              <a:rPr lang="en-US" sz="2000" dirty="0" smtClean="0"/>
              <a:t>OL</a:t>
            </a:r>
            <a:r>
              <a:rPr lang="ru-RU" sz="2000" dirty="0" smtClean="0"/>
              <a:t>10-</a:t>
            </a:r>
            <a:r>
              <a:rPr lang="en-US" sz="2000" dirty="0" smtClean="0"/>
              <a:t>D</a:t>
            </a:r>
            <a:r>
              <a:rPr lang="ru-RU" sz="2000" dirty="0" smtClean="0"/>
              <a:t>08, </a:t>
            </a:r>
            <a:r>
              <a:rPr lang="en-US" sz="2000" dirty="0" smtClean="0"/>
              <a:t>BRMS</a:t>
            </a:r>
            <a:r>
              <a:rPr lang="ru-RU" sz="2000" dirty="0" smtClean="0"/>
              <a:t>-008, </a:t>
            </a:r>
            <a:r>
              <a:rPr lang="en-US" sz="2000" dirty="0" smtClean="0"/>
              <a:t>BRMS</a:t>
            </a:r>
            <a:r>
              <a:rPr lang="ru-RU" sz="2000" dirty="0" smtClean="0"/>
              <a:t>-014, </a:t>
            </a:r>
            <a:r>
              <a:rPr lang="en-US" sz="2000" dirty="0" smtClean="0"/>
              <a:t>BRMS</a:t>
            </a:r>
            <a:r>
              <a:rPr lang="ru-RU" sz="2000" dirty="0" smtClean="0"/>
              <a:t>-34, </a:t>
            </a:r>
            <a:r>
              <a:rPr lang="en-US" sz="2000" dirty="0" smtClean="0"/>
              <a:t>BRMS</a:t>
            </a:r>
            <a:r>
              <a:rPr lang="ru-RU" sz="2000" dirty="0" smtClean="0"/>
              <a:t>-42, </a:t>
            </a:r>
            <a:r>
              <a:rPr lang="en-US" sz="2000" dirty="0" smtClean="0"/>
              <a:t>BRMS</a:t>
            </a:r>
            <a:r>
              <a:rPr lang="ru-RU" sz="2000" dirty="0" smtClean="0"/>
              <a:t>-43, </a:t>
            </a:r>
            <a:r>
              <a:rPr lang="en-US" sz="2000" dirty="0" smtClean="0"/>
              <a:t>BRMS</a:t>
            </a:r>
            <a:r>
              <a:rPr lang="ru-RU" sz="2000" dirty="0" smtClean="0"/>
              <a:t>-51)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 находились в </a:t>
            </a:r>
            <a:r>
              <a:rPr lang="ru-RU" sz="2000" dirty="0">
                <a:latin typeface="Lucida Sans Unicode" pitchFamily="34" charset="0"/>
                <a:cs typeface="Lucida Sans Unicode" pitchFamily="34" charset="0"/>
              </a:rPr>
              <a:t>6 группах сцепления: 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АО3</a:t>
            </a:r>
            <a:r>
              <a:rPr lang="ru-RU" sz="2000" dirty="0">
                <a:latin typeface="Lucida Sans Unicode" pitchFamily="34" charset="0"/>
                <a:cs typeface="Lucida Sans Unicode" pitchFamily="34" charset="0"/>
              </a:rPr>
              <a:t>,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AO4</a:t>
            </a:r>
            <a:r>
              <a:rPr lang="ru-RU" sz="2000" dirty="0">
                <a:latin typeface="Lucida Sans Unicode" pitchFamily="34" charset="0"/>
                <a:cs typeface="Lucida Sans Unicode" pitchFamily="34" charset="0"/>
              </a:rPr>
              <a:t>,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AO5</a:t>
            </a:r>
            <a:r>
              <a:rPr lang="ru-RU" sz="2000" dirty="0">
                <a:latin typeface="Lucida Sans Unicode" pitchFamily="34" charset="0"/>
                <a:cs typeface="Lucida Sans Unicode" pitchFamily="34" charset="0"/>
              </a:rPr>
              <a:t>,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AO6</a:t>
            </a:r>
            <a:r>
              <a:rPr lang="ru-RU" sz="2000" dirty="0">
                <a:latin typeface="Lucida Sans Unicode" pitchFamily="34" charset="0"/>
                <a:cs typeface="Lucida Sans Unicode" pitchFamily="34" charset="0"/>
              </a:rPr>
              <a:t>,</a:t>
            </a:r>
            <a:r>
              <a:rPr lang="en-US" sz="2000" dirty="0">
                <a:latin typeface="Lucida Sans Unicode" pitchFamily="34" charset="0"/>
                <a:cs typeface="Lucida Sans Unicode" pitchFamily="34" charset="0"/>
              </a:rPr>
              <a:t> AO7</a:t>
            </a:r>
            <a:r>
              <a:rPr lang="ru-RU" sz="2000" dirty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sz="2200" dirty="0" smtClean="0">
                <a:cs typeface="Lucida Sans Unicode" pitchFamily="34" charset="0"/>
              </a:rPr>
              <a:t>AO9</a:t>
            </a:r>
            <a:r>
              <a:rPr lang="ru-RU" sz="2200" dirty="0" smtClean="0">
                <a:cs typeface="Lucida Sans Unicode" pitchFamily="34" charset="0"/>
              </a:rPr>
              <a:t>.</a:t>
            </a:r>
          </a:p>
          <a:p>
            <a:pPr>
              <a:buClr>
                <a:schemeClr val="accent3"/>
              </a:buClr>
              <a:buSzPct val="100000"/>
              <a:buFont typeface="Wingdings" pitchFamily="2" charset="2"/>
              <a:buChar char="v"/>
            </a:pPr>
            <a:endParaRPr lang="en-US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Clr>
                <a:schemeClr val="accent3"/>
              </a:buClr>
              <a:buSzPct val="100000"/>
              <a:buFont typeface="Wingdings" pitchFamily="2" charset="2"/>
              <a:buChar char="v"/>
            </a:pP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Признаки определяемые </a:t>
            </a:r>
            <a:r>
              <a:rPr lang="en-US" sz="2000" dirty="0" smtClean="0">
                <a:latin typeface="Lucida Sans Unicode" pitchFamily="34" charset="0"/>
                <a:cs typeface="Lucida Sans Unicode" pitchFamily="34" charset="0"/>
              </a:rPr>
              <a:t>QTL</a:t>
            </a:r>
            <a:r>
              <a:rPr lang="ru-RU" sz="2000" dirty="0" smtClean="0">
                <a:latin typeface="Lucida Sans Unicode" pitchFamily="34" charset="0"/>
                <a:cs typeface="Lucida Sans Unicode" pitchFamily="34" charset="0"/>
              </a:rPr>
              <a:t>: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длина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 и ширина черешка     </a:t>
            </a:r>
            <a:r>
              <a:rPr lang="ru-RU" altLang="en-US" sz="2000" dirty="0" err="1" smtClean="0">
                <a:latin typeface="Lucida Sans Unicode" pitchFamily="34" charset="0"/>
                <a:cs typeface="Lucida Sans Unicode" pitchFamily="34" charset="0"/>
              </a:rPr>
              <a:t>д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лина</a:t>
            </a:r>
            <a:r>
              <a:rPr lang="en-US" altLang="en-US" sz="2000" dirty="0" smtClean="0">
                <a:latin typeface="Lucida Sans Unicode" pitchFamily="34" charset="0"/>
                <a:cs typeface="Lucida Sans Unicode" pitchFamily="34" charset="0"/>
              </a:rPr>
              <a:t> и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ширина</a:t>
            </a:r>
            <a:r>
              <a:rPr lang="en-US" altLang="en-US" sz="20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листовой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пластинки</a:t>
            </a:r>
            <a:r>
              <a:rPr lang="en-US" altLang="en-US" sz="2000" dirty="0" smtClean="0">
                <a:latin typeface="Lucida Sans Unicode" pitchFamily="34" charset="0"/>
                <a:cs typeface="Lucida Sans Unicode" pitchFamily="34" charset="0"/>
              </a:rPr>
              <a:t>,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поверхность</a:t>
            </a:r>
            <a:r>
              <a:rPr lang="en-US" altLang="en-US" sz="20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листовой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пластинки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, поверхность ткани листовой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пластинки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, окраска и опушение листовой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пластинки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, содержание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белк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а, </a:t>
            </a:r>
            <a:r>
              <a:rPr lang="ru-RU" sz="2000" dirty="0" err="1" smtClean="0">
                <a:latin typeface="Lucida Sans Unicode" pitchFamily="34" charset="0"/>
                <a:cs typeface="Lucida Sans Unicode" pitchFamily="34" charset="0"/>
              </a:rPr>
              <a:t>β-</a:t>
            </a:r>
            <a:r>
              <a:rPr lang="ru-RU" altLang="en-US" sz="2000" dirty="0" err="1" smtClean="0">
                <a:latin typeface="Lucida Sans Unicode" pitchFamily="34" charset="0"/>
                <a:cs typeface="Lucida Sans Unicode" pitchFamily="34" charset="0"/>
              </a:rPr>
              <a:t>каротина, 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аскорбиновой кислоты и </a:t>
            </a:r>
            <a:r>
              <a:rPr lang="en-US" altLang="en-US" sz="2000" dirty="0" err="1" smtClean="0">
                <a:latin typeface="Lucida Sans Unicode" pitchFamily="34" charset="0"/>
                <a:cs typeface="Lucida Sans Unicode" pitchFamily="34" charset="0"/>
              </a:rPr>
              <a:t>хлорофилл</a:t>
            </a:r>
            <a:r>
              <a:rPr lang="ru-RU" altLang="en-US" sz="2000" dirty="0" err="1" smtClean="0">
                <a:latin typeface="Lucida Sans Unicode" pitchFamily="34" charset="0"/>
                <a:cs typeface="Lucida Sans Unicode" pitchFamily="34" charset="0"/>
              </a:rPr>
              <a:t>ов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 </a:t>
            </a:r>
            <a:r>
              <a:rPr lang="en-US" altLang="en-US" sz="2000" dirty="0" smtClean="0">
                <a:latin typeface="Lucida Sans Unicode" pitchFamily="34" charset="0"/>
                <a:cs typeface="Lucida Sans Unicode" pitchFamily="34" charset="0"/>
              </a:rPr>
              <a:t>a</a:t>
            </a:r>
            <a:r>
              <a:rPr lang="ru-RU" altLang="en-US" sz="2000" dirty="0" smtClean="0">
                <a:latin typeface="Lucida Sans Unicode" pitchFamily="34" charset="0"/>
                <a:cs typeface="Lucida Sans Unicode" pitchFamily="34" charset="0"/>
              </a:rPr>
              <a:t> и </a:t>
            </a:r>
            <a:r>
              <a:rPr lang="en-US" altLang="en-US" sz="2000" dirty="0" smtClean="0">
                <a:latin typeface="Lucida Sans Unicode" pitchFamily="34" charset="0"/>
                <a:cs typeface="Lucida Sans Unicode" pitchFamily="34" charset="0"/>
              </a:rPr>
              <a:t>b</a:t>
            </a:r>
            <a:endParaRPr lang="ru-RU" altLang="en-US" sz="2000" dirty="0" smtClean="0">
              <a:latin typeface="Lucida Sans Unicode" pitchFamily="34" charset="0"/>
              <a:cs typeface="Lucida Sans Unicode" pitchFamily="34" charset="0"/>
            </a:endParaRPr>
          </a:p>
          <a:p>
            <a:pPr>
              <a:buFont typeface="Wingdings" pitchFamily="2" charset="2"/>
              <a:buChar char="Ø"/>
            </a:pPr>
            <a:endParaRPr lang="ru-RU" sz="1800" dirty="0" smtClean="0"/>
          </a:p>
          <a:p>
            <a:pPr>
              <a:buFont typeface="Wingdings" pitchFamily="2" charset="2"/>
              <a:buChar char="Ø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28892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285752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4000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Молекулярно-генетический скрининг образцов стержневой коллекции </a:t>
            </a:r>
            <a:r>
              <a:rPr lang="en-US" altLang="ru-RU" sz="40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Brassica rapa</a:t>
            </a:r>
            <a:r>
              <a:rPr lang="ru-RU" altLang="ru-RU" sz="40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en-US" altLang="ru-RU" sz="4000" i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L.</a:t>
            </a:r>
            <a:r>
              <a:rPr lang="ru-RU" altLang="ru-RU" sz="4000" dirty="0">
                <a:solidFill>
                  <a:schemeClr val="accent1">
                    <a:lumMod val="50000"/>
                  </a:schemeClr>
                </a:solidFill>
                <a:effectLst/>
              </a:rPr>
              <a:t> ВИР</a:t>
            </a:r>
            <a:endParaRPr lang="ru-RU" sz="4000" i="1" dirty="0"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67544" y="2996952"/>
            <a:ext cx="828092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+mn-lt"/>
              </a:rPr>
              <a:t>В результате проведения молекулярно-генетического скрининга 7 </a:t>
            </a:r>
            <a:r>
              <a:rPr lang="en-US" sz="2800" dirty="0">
                <a:latin typeface="+mn-lt"/>
              </a:rPr>
              <a:t>SSR</a:t>
            </a:r>
            <a:r>
              <a:rPr lang="ru-RU" sz="2800" dirty="0">
                <a:latin typeface="+mn-lt"/>
              </a:rPr>
              <a:t> маркерами 50 образцов </a:t>
            </a:r>
            <a:r>
              <a:rPr lang="ru-RU" sz="2800" dirty="0" smtClean="0">
                <a:latin typeface="+mn-lt"/>
              </a:rPr>
              <a:t>стержневой коллекции </a:t>
            </a:r>
            <a:r>
              <a:rPr lang="en-US" sz="2800" i="1" dirty="0" smtClean="0">
                <a:latin typeface="+mn-lt"/>
              </a:rPr>
              <a:t>B</a:t>
            </a:r>
            <a:r>
              <a:rPr lang="ru-RU" sz="2800" i="1" dirty="0">
                <a:latin typeface="+mn-lt"/>
              </a:rPr>
              <a:t>. </a:t>
            </a:r>
            <a:r>
              <a:rPr lang="en-US" sz="2800" i="1" dirty="0">
                <a:latin typeface="+mn-lt"/>
              </a:rPr>
              <a:t>rapa</a:t>
            </a:r>
            <a:r>
              <a:rPr lang="ru-RU" sz="2800" dirty="0">
                <a:latin typeface="+mn-lt"/>
              </a:rPr>
              <a:t> уровень полиморфизма составил </a:t>
            </a:r>
            <a:r>
              <a:rPr lang="ru-RU" sz="2800" dirty="0" smtClean="0">
                <a:latin typeface="+mn-lt"/>
              </a:rPr>
              <a:t>29 </a:t>
            </a:r>
            <a:r>
              <a:rPr lang="ru-RU" sz="2800" dirty="0">
                <a:latin typeface="+mn-lt"/>
              </a:rPr>
              <a:t>полиморфных фрагмента размером от 122 до 380 пар </a:t>
            </a:r>
            <a:r>
              <a:rPr lang="ru-RU" sz="2800" dirty="0" smtClean="0">
                <a:latin typeface="+mn-lt"/>
              </a:rPr>
              <a:t>нуклеотидов и достоверно подтвердил работу молекулярных маркеров на материале коллекции ВИР.</a:t>
            </a:r>
            <a:endParaRPr lang="ru-RU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26523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4383945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" name="Text Box 12"/>
          <p:cNvSpPr txBox="1">
            <a:spLocks noChangeArrowheads="1"/>
          </p:cNvSpPr>
          <p:nvPr/>
        </p:nvSpPr>
        <p:spPr bwMode="auto">
          <a:xfrm>
            <a:off x="179512" y="836712"/>
            <a:ext cx="5032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ru-RU" sz="900" dirty="0"/>
              <a:t>M</a:t>
            </a:r>
            <a:endParaRPr lang="ru-RU" altLang="ru-RU" sz="900" dirty="0"/>
          </a:p>
        </p:txBody>
      </p:sp>
      <p:sp>
        <p:nvSpPr>
          <p:cNvPr id="55" name="Text Box 13"/>
          <p:cNvSpPr txBox="1">
            <a:spLocks noChangeArrowheads="1"/>
          </p:cNvSpPr>
          <p:nvPr/>
        </p:nvSpPr>
        <p:spPr bwMode="auto">
          <a:xfrm rot="17450793">
            <a:off x="461817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/>
              <a:t>к</a:t>
            </a:r>
            <a:r>
              <a:rPr lang="ru-RU" altLang="ru-RU" sz="900" dirty="0" smtClean="0"/>
              <a:t>-46</a:t>
            </a:r>
            <a:endParaRPr lang="ru-RU" altLang="ru-RU" sz="900" dirty="0"/>
          </a:p>
        </p:txBody>
      </p:sp>
      <p:sp>
        <p:nvSpPr>
          <p:cNvPr id="56" name="Text Box 14"/>
          <p:cNvSpPr txBox="1">
            <a:spLocks noChangeArrowheads="1"/>
          </p:cNvSpPr>
          <p:nvPr/>
        </p:nvSpPr>
        <p:spPr bwMode="auto">
          <a:xfrm rot="17450793">
            <a:off x="677841" y="671596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к-68</a:t>
            </a:r>
            <a:endParaRPr lang="ru-RU" altLang="ru-RU" sz="900" dirty="0"/>
          </a:p>
        </p:txBody>
      </p:sp>
      <p:sp>
        <p:nvSpPr>
          <p:cNvPr id="57" name="Text Box 15"/>
          <p:cNvSpPr txBox="1">
            <a:spLocks noChangeArrowheads="1"/>
          </p:cNvSpPr>
          <p:nvPr/>
        </p:nvSpPr>
        <p:spPr bwMode="auto">
          <a:xfrm rot="17450793">
            <a:off x="893866" y="671596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к-75</a:t>
            </a:r>
            <a:endParaRPr lang="ru-RU" altLang="ru-RU" sz="900" dirty="0"/>
          </a:p>
        </p:txBody>
      </p:sp>
      <p:sp>
        <p:nvSpPr>
          <p:cNvPr id="58" name="Text Box 16"/>
          <p:cNvSpPr txBox="1">
            <a:spLocks noChangeArrowheads="1"/>
          </p:cNvSpPr>
          <p:nvPr/>
        </p:nvSpPr>
        <p:spPr bwMode="auto">
          <a:xfrm rot="17450793">
            <a:off x="1109889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к-77</a:t>
            </a:r>
            <a:endParaRPr lang="ru-RU" altLang="ru-RU" sz="900" dirty="0"/>
          </a:p>
        </p:txBody>
      </p:sp>
      <p:sp>
        <p:nvSpPr>
          <p:cNvPr id="59" name="Text Box 17"/>
          <p:cNvSpPr txBox="1">
            <a:spLocks noChangeArrowheads="1"/>
          </p:cNvSpPr>
          <p:nvPr/>
        </p:nvSpPr>
        <p:spPr bwMode="auto">
          <a:xfrm rot="17450793">
            <a:off x="1325914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к-84</a:t>
            </a:r>
            <a:endParaRPr lang="ru-RU" altLang="ru-RU" sz="900" dirty="0"/>
          </a:p>
        </p:txBody>
      </p:sp>
      <p:sp>
        <p:nvSpPr>
          <p:cNvPr id="60" name="Text Box 18"/>
          <p:cNvSpPr txBox="1">
            <a:spLocks noChangeArrowheads="1"/>
          </p:cNvSpPr>
          <p:nvPr/>
        </p:nvSpPr>
        <p:spPr bwMode="auto">
          <a:xfrm rot="17450793">
            <a:off x="1541937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к-96</a:t>
            </a:r>
            <a:endParaRPr lang="ru-RU" altLang="ru-RU" sz="900" dirty="0"/>
          </a:p>
        </p:txBody>
      </p:sp>
      <p:sp>
        <p:nvSpPr>
          <p:cNvPr id="61" name="Text Box 19"/>
          <p:cNvSpPr txBox="1">
            <a:spLocks noChangeArrowheads="1"/>
          </p:cNvSpPr>
          <p:nvPr/>
        </p:nvSpPr>
        <p:spPr bwMode="auto">
          <a:xfrm rot="17450793">
            <a:off x="1757961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к-115</a:t>
            </a:r>
            <a:endParaRPr lang="ru-RU" altLang="ru-RU" sz="900" dirty="0"/>
          </a:p>
        </p:txBody>
      </p:sp>
      <p:sp>
        <p:nvSpPr>
          <p:cNvPr id="62" name="Text Box 20"/>
          <p:cNvSpPr txBox="1">
            <a:spLocks noChangeArrowheads="1"/>
          </p:cNvSpPr>
          <p:nvPr/>
        </p:nvSpPr>
        <p:spPr bwMode="auto">
          <a:xfrm rot="17450793">
            <a:off x="1973985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к-154</a:t>
            </a:r>
            <a:endParaRPr lang="ru-RU" altLang="ru-RU" sz="900" dirty="0"/>
          </a:p>
        </p:txBody>
      </p:sp>
      <p:sp>
        <p:nvSpPr>
          <p:cNvPr id="63" name="Text Box 21"/>
          <p:cNvSpPr txBox="1">
            <a:spLocks noChangeArrowheads="1"/>
          </p:cNvSpPr>
          <p:nvPr/>
        </p:nvSpPr>
        <p:spPr bwMode="auto">
          <a:xfrm rot="17450793">
            <a:off x="2190010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к-159</a:t>
            </a:r>
            <a:endParaRPr lang="ru-RU" altLang="ru-RU" sz="900" dirty="0"/>
          </a:p>
        </p:txBody>
      </p:sp>
      <p:sp>
        <p:nvSpPr>
          <p:cNvPr id="64" name="Text Box 22"/>
          <p:cNvSpPr txBox="1">
            <a:spLocks noChangeArrowheads="1"/>
          </p:cNvSpPr>
          <p:nvPr/>
        </p:nvSpPr>
        <p:spPr bwMode="auto">
          <a:xfrm rot="17450793">
            <a:off x="2406034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к-163</a:t>
            </a:r>
            <a:endParaRPr lang="ru-RU" altLang="ru-RU" sz="900" dirty="0"/>
          </a:p>
        </p:txBody>
      </p:sp>
      <p:sp>
        <p:nvSpPr>
          <p:cNvPr id="65" name="Text Box 23"/>
          <p:cNvSpPr txBox="1">
            <a:spLocks noChangeArrowheads="1"/>
          </p:cNvSpPr>
          <p:nvPr/>
        </p:nvSpPr>
        <p:spPr bwMode="auto">
          <a:xfrm rot="17450793">
            <a:off x="2622059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к-213</a:t>
            </a:r>
            <a:endParaRPr lang="ru-RU" altLang="ru-RU" sz="900" dirty="0"/>
          </a:p>
        </p:txBody>
      </p:sp>
      <p:sp>
        <p:nvSpPr>
          <p:cNvPr id="66" name="Text Box 24"/>
          <p:cNvSpPr txBox="1">
            <a:spLocks noChangeArrowheads="1"/>
          </p:cNvSpPr>
          <p:nvPr/>
        </p:nvSpPr>
        <p:spPr bwMode="auto">
          <a:xfrm rot="17450793">
            <a:off x="2838082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к-214</a:t>
            </a:r>
            <a:endParaRPr lang="ru-RU" altLang="ru-RU" sz="900" dirty="0"/>
          </a:p>
        </p:txBody>
      </p:sp>
      <p:sp>
        <p:nvSpPr>
          <p:cNvPr id="67" name="Text Box 25"/>
          <p:cNvSpPr txBox="1">
            <a:spLocks noChangeArrowheads="1"/>
          </p:cNvSpPr>
          <p:nvPr/>
        </p:nvSpPr>
        <p:spPr bwMode="auto">
          <a:xfrm rot="17450793">
            <a:off x="2982097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к-215</a:t>
            </a:r>
            <a:endParaRPr lang="ru-RU" altLang="ru-RU" sz="900" dirty="0"/>
          </a:p>
        </p:txBody>
      </p:sp>
      <p:sp>
        <p:nvSpPr>
          <p:cNvPr id="68" name="Text Box 26"/>
          <p:cNvSpPr txBox="1">
            <a:spLocks noChangeArrowheads="1"/>
          </p:cNvSpPr>
          <p:nvPr/>
        </p:nvSpPr>
        <p:spPr bwMode="auto">
          <a:xfrm rot="17450793">
            <a:off x="3198122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к-241</a:t>
            </a:r>
            <a:endParaRPr lang="ru-RU" altLang="ru-RU" sz="900" dirty="0"/>
          </a:p>
        </p:txBody>
      </p:sp>
      <p:sp>
        <p:nvSpPr>
          <p:cNvPr id="69" name="Text Box 27"/>
          <p:cNvSpPr txBox="1">
            <a:spLocks noChangeArrowheads="1"/>
          </p:cNvSpPr>
          <p:nvPr/>
        </p:nvSpPr>
        <p:spPr bwMode="auto">
          <a:xfrm rot="17450793">
            <a:off x="3414146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к-242</a:t>
            </a:r>
            <a:endParaRPr lang="ru-RU" altLang="ru-RU" sz="900" dirty="0"/>
          </a:p>
        </p:txBody>
      </p:sp>
      <p:sp>
        <p:nvSpPr>
          <p:cNvPr id="70" name="Text Box 28"/>
          <p:cNvSpPr txBox="1">
            <a:spLocks noChangeArrowheads="1"/>
          </p:cNvSpPr>
          <p:nvPr/>
        </p:nvSpPr>
        <p:spPr bwMode="auto">
          <a:xfrm rot="17450793">
            <a:off x="3630170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к-264</a:t>
            </a:r>
            <a:endParaRPr lang="ru-RU" altLang="ru-RU" sz="900" dirty="0"/>
          </a:p>
        </p:txBody>
      </p:sp>
      <p:sp>
        <p:nvSpPr>
          <p:cNvPr id="71" name="Text Box 29"/>
          <p:cNvSpPr txBox="1">
            <a:spLocks noChangeArrowheads="1"/>
          </p:cNvSpPr>
          <p:nvPr/>
        </p:nvSpPr>
        <p:spPr bwMode="auto">
          <a:xfrm rot="17450793">
            <a:off x="3846194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к-302</a:t>
            </a:r>
            <a:endParaRPr lang="ru-RU" altLang="ru-RU" sz="900" dirty="0"/>
          </a:p>
        </p:txBody>
      </p:sp>
      <p:sp>
        <p:nvSpPr>
          <p:cNvPr id="72" name="Text Box 30"/>
          <p:cNvSpPr txBox="1">
            <a:spLocks noChangeArrowheads="1"/>
          </p:cNvSpPr>
          <p:nvPr/>
        </p:nvSpPr>
        <p:spPr bwMode="auto">
          <a:xfrm>
            <a:off x="3995936" y="836712"/>
            <a:ext cx="5762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dirty="0"/>
              <a:t>М</a:t>
            </a:r>
          </a:p>
        </p:txBody>
      </p:sp>
      <p:sp>
        <p:nvSpPr>
          <p:cNvPr id="73" name="Text Box 31"/>
          <p:cNvSpPr txBox="1">
            <a:spLocks noChangeArrowheads="1"/>
          </p:cNvSpPr>
          <p:nvPr/>
        </p:nvSpPr>
        <p:spPr bwMode="auto">
          <a:xfrm rot="17450793">
            <a:off x="317802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/>
              <a:t>НК</a:t>
            </a:r>
          </a:p>
        </p:txBody>
      </p:sp>
      <p:sp>
        <p:nvSpPr>
          <p:cNvPr id="74" name="Line 33"/>
          <p:cNvSpPr>
            <a:spLocks noChangeShapeType="1"/>
          </p:cNvSpPr>
          <p:nvPr/>
        </p:nvSpPr>
        <p:spPr bwMode="auto">
          <a:xfrm>
            <a:off x="611560" y="692696"/>
            <a:ext cx="36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75" name="Line 35"/>
          <p:cNvSpPr>
            <a:spLocks noChangeShapeType="1"/>
          </p:cNvSpPr>
          <p:nvPr/>
        </p:nvSpPr>
        <p:spPr bwMode="auto">
          <a:xfrm>
            <a:off x="611560" y="692696"/>
            <a:ext cx="0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76" name="Line 36"/>
          <p:cNvSpPr>
            <a:spLocks noChangeShapeType="1"/>
          </p:cNvSpPr>
          <p:nvPr/>
        </p:nvSpPr>
        <p:spPr bwMode="auto">
          <a:xfrm>
            <a:off x="4211960" y="692696"/>
            <a:ext cx="0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79" name="Text Box 38"/>
          <p:cNvSpPr txBox="1">
            <a:spLocks noChangeArrowheads="1"/>
          </p:cNvSpPr>
          <p:nvPr/>
        </p:nvSpPr>
        <p:spPr bwMode="auto">
          <a:xfrm>
            <a:off x="251520" y="2204864"/>
            <a:ext cx="432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ПЦР анализ образцов коллекции  </a:t>
            </a:r>
            <a:r>
              <a:rPr lang="de-DE" altLang="ru-RU" sz="1000" b="1" i="1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de-DE" altLang="ru-RU" sz="1000" b="1" i="1" dirty="0" err="1">
                <a:latin typeface="Times New Roman" pitchFamily="18" charset="0"/>
                <a:cs typeface="Times New Roman" pitchFamily="18" charset="0"/>
              </a:rPr>
              <a:t>rapa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ru-RU" sz="1000" b="1" dirty="0"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маркером </a:t>
            </a:r>
            <a:r>
              <a:rPr lang="en-US" altLang="ru-RU" sz="1000" b="1" dirty="0">
                <a:latin typeface="Times New Roman" pitchFamily="18" charset="0"/>
                <a:cs typeface="Times New Roman" pitchFamily="18" charset="0"/>
              </a:rPr>
              <a:t>BRMS-043</a:t>
            </a:r>
            <a:r>
              <a:rPr lang="de-DE" altLang="ru-RU" sz="1000" b="1" dirty="0">
                <a:latin typeface="Times New Roman" pitchFamily="18" charset="0"/>
                <a:cs typeface="Times New Roman" pitchFamily="18" charset="0"/>
              </a:rPr>
              <a:t>.           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М – маркер молекулярной массы; НК – негативный контроль</a:t>
            </a:r>
            <a:r>
              <a:rPr lang="de-DE" alt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defTabSz="914400"/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  <a:p>
            <a:pPr algn="ctr" defTabSz="914400"/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 318 пар нуклеотидов – ожидаемый размер массы </a:t>
            </a:r>
            <a:r>
              <a:rPr lang="ru-RU" altLang="ru-RU" sz="1000" b="1" dirty="0" err="1">
                <a:latin typeface="Times New Roman" pitchFamily="18" charset="0"/>
                <a:cs typeface="Times New Roman" pitchFamily="18" charset="0"/>
              </a:rPr>
              <a:t>ампликона</a:t>
            </a:r>
            <a:r>
              <a:rPr lang="ru-RU" altLang="ru-RU" sz="1000" b="1" dirty="0">
                <a:latin typeface="Times New Roman" pitchFamily="18" charset="0"/>
                <a:cs typeface="Times New Roman" pitchFamily="18" charset="0"/>
              </a:rPr>
              <a:t>,  соответствующий гладкой и слабо-морщинистой поверхности ткани листовой пластинки.</a:t>
            </a:r>
          </a:p>
        </p:txBody>
      </p:sp>
      <p:pic>
        <p:nvPicPr>
          <p:cNvPr id="81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4644008" y="1052736"/>
            <a:ext cx="4392488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" name="Text Box 38"/>
          <p:cNvSpPr txBox="1">
            <a:spLocks noChangeArrowheads="1"/>
          </p:cNvSpPr>
          <p:nvPr/>
        </p:nvSpPr>
        <p:spPr bwMode="auto">
          <a:xfrm>
            <a:off x="4644008" y="2276872"/>
            <a:ext cx="43204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ПЦР анализ образцов коллекции </a:t>
            </a:r>
            <a:r>
              <a:rPr lang="de-DE" altLang="ru-RU" sz="1000" b="1" i="1" dirty="0" smtClean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de-DE" altLang="ru-RU" sz="1000" b="1" i="1" dirty="0" err="1" smtClean="0">
                <a:latin typeface="Times New Roman" pitchFamily="18" charset="0"/>
                <a:cs typeface="Times New Roman" pitchFamily="18" charset="0"/>
              </a:rPr>
              <a:t>rapa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altLang="ru-RU" sz="1000" b="1" dirty="0" smtClean="0"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маркером </a:t>
            </a:r>
            <a:r>
              <a:rPr lang="de-DE" altLang="ru-RU" sz="1000" b="1" dirty="0" smtClean="0">
                <a:latin typeface="Times New Roman" pitchFamily="18" charset="0"/>
                <a:cs typeface="Times New Roman" pitchFamily="18" charset="0"/>
              </a:rPr>
              <a:t>KS50200.           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М – маркер молекулярной массы; НК – негативный контроль</a:t>
            </a:r>
            <a:r>
              <a:rPr lang="de-DE" altLang="ru-RU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alt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290 п.н. – ожидаемый размер массы </a:t>
            </a:r>
            <a:r>
              <a:rPr lang="ru-RU" altLang="ru-RU" sz="1000" b="1" dirty="0" err="1" smtClean="0">
                <a:latin typeface="Times New Roman" pitchFamily="18" charset="0"/>
                <a:cs typeface="Times New Roman" pitchFamily="18" charset="0"/>
              </a:rPr>
              <a:t>ампликона</a:t>
            </a:r>
            <a:r>
              <a:rPr lang="ru-RU" altLang="ru-RU" sz="1000" b="1" dirty="0" smtClean="0">
                <a:latin typeface="Times New Roman" pitchFamily="18" charset="0"/>
                <a:cs typeface="Times New Roman" pitchFamily="18" charset="0"/>
              </a:rPr>
              <a:t> проявившийся у образцов с высоким содержанием аскорбиновой кислоты (23,7- 44, 4 мг/100гр.), а также с тёмно и серо-зеленой окраской.</a:t>
            </a:r>
            <a:endParaRPr lang="ru-RU" alt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3" name="Text Box 12"/>
          <p:cNvSpPr txBox="1">
            <a:spLocks noChangeArrowheads="1"/>
          </p:cNvSpPr>
          <p:nvPr/>
        </p:nvSpPr>
        <p:spPr bwMode="auto">
          <a:xfrm>
            <a:off x="4572000" y="836712"/>
            <a:ext cx="5032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ru-RU" sz="900" dirty="0"/>
              <a:t>M</a:t>
            </a:r>
            <a:endParaRPr lang="ru-RU" altLang="ru-RU" sz="900" dirty="0"/>
          </a:p>
        </p:txBody>
      </p:sp>
      <p:sp>
        <p:nvSpPr>
          <p:cNvPr id="84" name="Text Box 13"/>
          <p:cNvSpPr txBox="1">
            <a:spLocks noChangeArrowheads="1"/>
          </p:cNvSpPr>
          <p:nvPr/>
        </p:nvSpPr>
        <p:spPr bwMode="auto">
          <a:xfrm rot="17450793">
            <a:off x="4854305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/>
              <a:t>к</a:t>
            </a:r>
            <a:r>
              <a:rPr lang="ru-RU" altLang="ru-RU" sz="900" dirty="0" smtClean="0"/>
              <a:t>-46</a:t>
            </a:r>
            <a:endParaRPr lang="ru-RU" altLang="ru-RU" sz="900" dirty="0"/>
          </a:p>
        </p:txBody>
      </p:sp>
      <p:sp>
        <p:nvSpPr>
          <p:cNvPr id="85" name="Text Box 14"/>
          <p:cNvSpPr txBox="1">
            <a:spLocks noChangeArrowheads="1"/>
          </p:cNvSpPr>
          <p:nvPr/>
        </p:nvSpPr>
        <p:spPr bwMode="auto">
          <a:xfrm rot="17450793">
            <a:off x="5070329" y="671596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к-68</a:t>
            </a:r>
            <a:endParaRPr lang="ru-RU" altLang="ru-RU" sz="900" dirty="0"/>
          </a:p>
        </p:txBody>
      </p:sp>
      <p:sp>
        <p:nvSpPr>
          <p:cNvPr id="86" name="Text Box 15"/>
          <p:cNvSpPr txBox="1">
            <a:spLocks noChangeArrowheads="1"/>
          </p:cNvSpPr>
          <p:nvPr/>
        </p:nvSpPr>
        <p:spPr bwMode="auto">
          <a:xfrm rot="17450793">
            <a:off x="5286354" y="671596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к-75</a:t>
            </a:r>
            <a:endParaRPr lang="ru-RU" altLang="ru-RU" sz="900" dirty="0"/>
          </a:p>
        </p:txBody>
      </p:sp>
      <p:sp>
        <p:nvSpPr>
          <p:cNvPr id="87" name="Text Box 16"/>
          <p:cNvSpPr txBox="1">
            <a:spLocks noChangeArrowheads="1"/>
          </p:cNvSpPr>
          <p:nvPr/>
        </p:nvSpPr>
        <p:spPr bwMode="auto">
          <a:xfrm rot="17450793">
            <a:off x="5502377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к-77</a:t>
            </a:r>
            <a:endParaRPr lang="ru-RU" altLang="ru-RU" sz="900" dirty="0"/>
          </a:p>
        </p:txBody>
      </p:sp>
      <p:sp>
        <p:nvSpPr>
          <p:cNvPr id="88" name="Text Box 17"/>
          <p:cNvSpPr txBox="1">
            <a:spLocks noChangeArrowheads="1"/>
          </p:cNvSpPr>
          <p:nvPr/>
        </p:nvSpPr>
        <p:spPr bwMode="auto">
          <a:xfrm rot="17450793">
            <a:off x="5718402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к-84</a:t>
            </a:r>
            <a:endParaRPr lang="ru-RU" altLang="ru-RU" sz="900" dirty="0"/>
          </a:p>
        </p:txBody>
      </p:sp>
      <p:sp>
        <p:nvSpPr>
          <p:cNvPr id="89" name="Text Box 18"/>
          <p:cNvSpPr txBox="1">
            <a:spLocks noChangeArrowheads="1"/>
          </p:cNvSpPr>
          <p:nvPr/>
        </p:nvSpPr>
        <p:spPr bwMode="auto">
          <a:xfrm rot="17450793">
            <a:off x="5934425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к-96</a:t>
            </a:r>
            <a:endParaRPr lang="ru-RU" altLang="ru-RU" sz="900" dirty="0"/>
          </a:p>
        </p:txBody>
      </p:sp>
      <p:sp>
        <p:nvSpPr>
          <p:cNvPr id="90" name="Text Box 19"/>
          <p:cNvSpPr txBox="1">
            <a:spLocks noChangeArrowheads="1"/>
          </p:cNvSpPr>
          <p:nvPr/>
        </p:nvSpPr>
        <p:spPr bwMode="auto">
          <a:xfrm rot="17450793">
            <a:off x="6150449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к-115</a:t>
            </a:r>
            <a:endParaRPr lang="ru-RU" altLang="ru-RU" sz="900" dirty="0"/>
          </a:p>
        </p:txBody>
      </p:sp>
      <p:sp>
        <p:nvSpPr>
          <p:cNvPr id="91" name="Text Box 20"/>
          <p:cNvSpPr txBox="1">
            <a:spLocks noChangeArrowheads="1"/>
          </p:cNvSpPr>
          <p:nvPr/>
        </p:nvSpPr>
        <p:spPr bwMode="auto">
          <a:xfrm rot="17450793">
            <a:off x="6366473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к-154</a:t>
            </a:r>
            <a:endParaRPr lang="ru-RU" altLang="ru-RU" sz="900" dirty="0"/>
          </a:p>
        </p:txBody>
      </p:sp>
      <p:sp>
        <p:nvSpPr>
          <p:cNvPr id="92" name="Text Box 21"/>
          <p:cNvSpPr txBox="1">
            <a:spLocks noChangeArrowheads="1"/>
          </p:cNvSpPr>
          <p:nvPr/>
        </p:nvSpPr>
        <p:spPr bwMode="auto">
          <a:xfrm rot="17450793">
            <a:off x="6582498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к-159</a:t>
            </a:r>
            <a:endParaRPr lang="ru-RU" altLang="ru-RU" sz="900" dirty="0"/>
          </a:p>
        </p:txBody>
      </p:sp>
      <p:sp>
        <p:nvSpPr>
          <p:cNvPr id="93" name="Text Box 22"/>
          <p:cNvSpPr txBox="1">
            <a:spLocks noChangeArrowheads="1"/>
          </p:cNvSpPr>
          <p:nvPr/>
        </p:nvSpPr>
        <p:spPr bwMode="auto">
          <a:xfrm rot="17450793">
            <a:off x="6798522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к-163</a:t>
            </a:r>
            <a:endParaRPr lang="ru-RU" altLang="ru-RU" sz="900" dirty="0"/>
          </a:p>
        </p:txBody>
      </p:sp>
      <p:sp>
        <p:nvSpPr>
          <p:cNvPr id="94" name="Text Box 23"/>
          <p:cNvSpPr txBox="1">
            <a:spLocks noChangeArrowheads="1"/>
          </p:cNvSpPr>
          <p:nvPr/>
        </p:nvSpPr>
        <p:spPr bwMode="auto">
          <a:xfrm rot="17450793">
            <a:off x="7014547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к-213</a:t>
            </a:r>
            <a:endParaRPr lang="ru-RU" altLang="ru-RU" sz="900" dirty="0"/>
          </a:p>
        </p:txBody>
      </p:sp>
      <p:sp>
        <p:nvSpPr>
          <p:cNvPr id="95" name="Text Box 24"/>
          <p:cNvSpPr txBox="1">
            <a:spLocks noChangeArrowheads="1"/>
          </p:cNvSpPr>
          <p:nvPr/>
        </p:nvSpPr>
        <p:spPr bwMode="auto">
          <a:xfrm rot="17450793">
            <a:off x="7230570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к-214</a:t>
            </a:r>
            <a:endParaRPr lang="ru-RU" altLang="ru-RU" sz="900" dirty="0"/>
          </a:p>
        </p:txBody>
      </p:sp>
      <p:sp>
        <p:nvSpPr>
          <p:cNvPr id="96" name="Text Box 25"/>
          <p:cNvSpPr txBox="1">
            <a:spLocks noChangeArrowheads="1"/>
          </p:cNvSpPr>
          <p:nvPr/>
        </p:nvSpPr>
        <p:spPr bwMode="auto">
          <a:xfrm rot="17450793">
            <a:off x="7374585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к-215</a:t>
            </a:r>
            <a:endParaRPr lang="ru-RU" altLang="ru-RU" sz="900" dirty="0"/>
          </a:p>
        </p:txBody>
      </p:sp>
      <p:sp>
        <p:nvSpPr>
          <p:cNvPr id="97" name="Text Box 26"/>
          <p:cNvSpPr txBox="1">
            <a:spLocks noChangeArrowheads="1"/>
          </p:cNvSpPr>
          <p:nvPr/>
        </p:nvSpPr>
        <p:spPr bwMode="auto">
          <a:xfrm rot="17450793">
            <a:off x="7590610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к-241</a:t>
            </a:r>
            <a:endParaRPr lang="ru-RU" altLang="ru-RU" sz="900" dirty="0"/>
          </a:p>
        </p:txBody>
      </p:sp>
      <p:sp>
        <p:nvSpPr>
          <p:cNvPr id="98" name="Text Box 27"/>
          <p:cNvSpPr txBox="1">
            <a:spLocks noChangeArrowheads="1"/>
          </p:cNvSpPr>
          <p:nvPr/>
        </p:nvSpPr>
        <p:spPr bwMode="auto">
          <a:xfrm rot="17450793">
            <a:off x="7806634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к-242</a:t>
            </a:r>
            <a:endParaRPr lang="ru-RU" altLang="ru-RU" sz="900" dirty="0"/>
          </a:p>
        </p:txBody>
      </p:sp>
      <p:sp>
        <p:nvSpPr>
          <p:cNvPr id="99" name="Text Box 28"/>
          <p:cNvSpPr txBox="1">
            <a:spLocks noChangeArrowheads="1"/>
          </p:cNvSpPr>
          <p:nvPr/>
        </p:nvSpPr>
        <p:spPr bwMode="auto">
          <a:xfrm rot="17450793">
            <a:off x="8022658" y="67159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к-264</a:t>
            </a:r>
            <a:endParaRPr lang="ru-RU" altLang="ru-RU" sz="900" dirty="0"/>
          </a:p>
        </p:txBody>
      </p:sp>
      <p:sp>
        <p:nvSpPr>
          <p:cNvPr id="100" name="Text Box 29"/>
          <p:cNvSpPr txBox="1">
            <a:spLocks noChangeArrowheads="1"/>
          </p:cNvSpPr>
          <p:nvPr/>
        </p:nvSpPr>
        <p:spPr bwMode="auto">
          <a:xfrm rot="17450793">
            <a:off x="8238682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к-302</a:t>
            </a:r>
            <a:endParaRPr lang="ru-RU" altLang="ru-RU" sz="900" dirty="0"/>
          </a:p>
        </p:txBody>
      </p:sp>
      <p:sp>
        <p:nvSpPr>
          <p:cNvPr id="101" name="Text Box 30"/>
          <p:cNvSpPr txBox="1">
            <a:spLocks noChangeArrowheads="1"/>
          </p:cNvSpPr>
          <p:nvPr/>
        </p:nvSpPr>
        <p:spPr bwMode="auto">
          <a:xfrm>
            <a:off x="8388424" y="836712"/>
            <a:ext cx="5762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dirty="0"/>
              <a:t>М</a:t>
            </a:r>
          </a:p>
        </p:txBody>
      </p:sp>
      <p:sp>
        <p:nvSpPr>
          <p:cNvPr id="102" name="Text Box 31"/>
          <p:cNvSpPr txBox="1">
            <a:spLocks noChangeArrowheads="1"/>
          </p:cNvSpPr>
          <p:nvPr/>
        </p:nvSpPr>
        <p:spPr bwMode="auto">
          <a:xfrm rot="17450793">
            <a:off x="4710290" y="67159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/>
              <a:t>НК</a:t>
            </a:r>
          </a:p>
        </p:txBody>
      </p:sp>
      <p:sp>
        <p:nvSpPr>
          <p:cNvPr id="103" name="Line 33"/>
          <p:cNvSpPr>
            <a:spLocks noChangeShapeType="1"/>
          </p:cNvSpPr>
          <p:nvPr/>
        </p:nvSpPr>
        <p:spPr bwMode="auto">
          <a:xfrm>
            <a:off x="5004048" y="692696"/>
            <a:ext cx="36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04" name="Line 35"/>
          <p:cNvSpPr>
            <a:spLocks noChangeShapeType="1"/>
          </p:cNvSpPr>
          <p:nvPr/>
        </p:nvSpPr>
        <p:spPr bwMode="auto">
          <a:xfrm>
            <a:off x="5004048" y="692696"/>
            <a:ext cx="0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05" name="Line 36"/>
          <p:cNvSpPr>
            <a:spLocks noChangeShapeType="1"/>
          </p:cNvSpPr>
          <p:nvPr/>
        </p:nvSpPr>
        <p:spPr bwMode="auto">
          <a:xfrm>
            <a:off x="8604448" y="692696"/>
            <a:ext cx="0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07" name="Text Box 12"/>
          <p:cNvSpPr txBox="1">
            <a:spLocks noChangeArrowheads="1"/>
          </p:cNvSpPr>
          <p:nvPr/>
        </p:nvSpPr>
        <p:spPr bwMode="auto">
          <a:xfrm>
            <a:off x="179512" y="3717032"/>
            <a:ext cx="5032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ru-RU" sz="900" dirty="0"/>
              <a:t>M</a:t>
            </a:r>
            <a:endParaRPr lang="ru-RU" altLang="ru-RU" sz="900" dirty="0"/>
          </a:p>
        </p:txBody>
      </p:sp>
      <p:sp>
        <p:nvSpPr>
          <p:cNvPr id="108" name="Text Box 13"/>
          <p:cNvSpPr txBox="1">
            <a:spLocks noChangeArrowheads="1"/>
          </p:cNvSpPr>
          <p:nvPr/>
        </p:nvSpPr>
        <p:spPr bwMode="auto">
          <a:xfrm rot="17450793">
            <a:off x="461817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/>
              <a:t>к</a:t>
            </a:r>
            <a:r>
              <a:rPr lang="ru-RU" altLang="ru-RU" sz="900" dirty="0" smtClean="0"/>
              <a:t>-46</a:t>
            </a:r>
            <a:endParaRPr lang="ru-RU" altLang="ru-RU" sz="900" dirty="0"/>
          </a:p>
        </p:txBody>
      </p:sp>
      <p:sp>
        <p:nvSpPr>
          <p:cNvPr id="109" name="Text Box 14"/>
          <p:cNvSpPr txBox="1">
            <a:spLocks noChangeArrowheads="1"/>
          </p:cNvSpPr>
          <p:nvPr/>
        </p:nvSpPr>
        <p:spPr bwMode="auto">
          <a:xfrm rot="17450793">
            <a:off x="677841" y="3551916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к-68</a:t>
            </a:r>
            <a:endParaRPr lang="ru-RU" altLang="ru-RU" sz="900" dirty="0"/>
          </a:p>
        </p:txBody>
      </p:sp>
      <p:sp>
        <p:nvSpPr>
          <p:cNvPr id="110" name="Text Box 15"/>
          <p:cNvSpPr txBox="1">
            <a:spLocks noChangeArrowheads="1"/>
          </p:cNvSpPr>
          <p:nvPr/>
        </p:nvSpPr>
        <p:spPr bwMode="auto">
          <a:xfrm rot="17450793">
            <a:off x="893866" y="3551916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к-75</a:t>
            </a:r>
            <a:endParaRPr lang="ru-RU" altLang="ru-RU" sz="900" dirty="0"/>
          </a:p>
        </p:txBody>
      </p:sp>
      <p:sp>
        <p:nvSpPr>
          <p:cNvPr id="111" name="Text Box 16"/>
          <p:cNvSpPr txBox="1">
            <a:spLocks noChangeArrowheads="1"/>
          </p:cNvSpPr>
          <p:nvPr/>
        </p:nvSpPr>
        <p:spPr bwMode="auto">
          <a:xfrm rot="17450793">
            <a:off x="1109889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к-77</a:t>
            </a:r>
            <a:endParaRPr lang="ru-RU" altLang="ru-RU" sz="900" dirty="0"/>
          </a:p>
        </p:txBody>
      </p:sp>
      <p:sp>
        <p:nvSpPr>
          <p:cNvPr id="112" name="Text Box 17"/>
          <p:cNvSpPr txBox="1">
            <a:spLocks noChangeArrowheads="1"/>
          </p:cNvSpPr>
          <p:nvPr/>
        </p:nvSpPr>
        <p:spPr bwMode="auto">
          <a:xfrm rot="17450793">
            <a:off x="1325914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к-84</a:t>
            </a:r>
            <a:endParaRPr lang="ru-RU" altLang="ru-RU" sz="900" dirty="0"/>
          </a:p>
        </p:txBody>
      </p:sp>
      <p:sp>
        <p:nvSpPr>
          <p:cNvPr id="113" name="Text Box 18"/>
          <p:cNvSpPr txBox="1">
            <a:spLocks noChangeArrowheads="1"/>
          </p:cNvSpPr>
          <p:nvPr/>
        </p:nvSpPr>
        <p:spPr bwMode="auto">
          <a:xfrm rot="17450793">
            <a:off x="1541937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к-96</a:t>
            </a:r>
            <a:endParaRPr lang="ru-RU" altLang="ru-RU" sz="900" dirty="0"/>
          </a:p>
        </p:txBody>
      </p:sp>
      <p:sp>
        <p:nvSpPr>
          <p:cNvPr id="114" name="Text Box 19"/>
          <p:cNvSpPr txBox="1">
            <a:spLocks noChangeArrowheads="1"/>
          </p:cNvSpPr>
          <p:nvPr/>
        </p:nvSpPr>
        <p:spPr bwMode="auto">
          <a:xfrm rot="17450793">
            <a:off x="1757961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к-115</a:t>
            </a:r>
            <a:endParaRPr lang="ru-RU" altLang="ru-RU" sz="900" dirty="0"/>
          </a:p>
        </p:txBody>
      </p:sp>
      <p:sp>
        <p:nvSpPr>
          <p:cNvPr id="115" name="Text Box 20"/>
          <p:cNvSpPr txBox="1">
            <a:spLocks noChangeArrowheads="1"/>
          </p:cNvSpPr>
          <p:nvPr/>
        </p:nvSpPr>
        <p:spPr bwMode="auto">
          <a:xfrm rot="17450793">
            <a:off x="1973985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к-154</a:t>
            </a:r>
            <a:endParaRPr lang="ru-RU" altLang="ru-RU" sz="900" dirty="0"/>
          </a:p>
        </p:txBody>
      </p:sp>
      <p:sp>
        <p:nvSpPr>
          <p:cNvPr id="116" name="Text Box 21"/>
          <p:cNvSpPr txBox="1">
            <a:spLocks noChangeArrowheads="1"/>
          </p:cNvSpPr>
          <p:nvPr/>
        </p:nvSpPr>
        <p:spPr bwMode="auto">
          <a:xfrm rot="17450793">
            <a:off x="2190010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к-159</a:t>
            </a:r>
            <a:endParaRPr lang="ru-RU" altLang="ru-RU" sz="900" dirty="0"/>
          </a:p>
        </p:txBody>
      </p:sp>
      <p:sp>
        <p:nvSpPr>
          <p:cNvPr id="117" name="Text Box 22"/>
          <p:cNvSpPr txBox="1">
            <a:spLocks noChangeArrowheads="1"/>
          </p:cNvSpPr>
          <p:nvPr/>
        </p:nvSpPr>
        <p:spPr bwMode="auto">
          <a:xfrm rot="17450793">
            <a:off x="2406034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к-163</a:t>
            </a:r>
            <a:endParaRPr lang="ru-RU" altLang="ru-RU" sz="900" dirty="0"/>
          </a:p>
        </p:txBody>
      </p:sp>
      <p:sp>
        <p:nvSpPr>
          <p:cNvPr id="118" name="Text Box 23"/>
          <p:cNvSpPr txBox="1">
            <a:spLocks noChangeArrowheads="1"/>
          </p:cNvSpPr>
          <p:nvPr/>
        </p:nvSpPr>
        <p:spPr bwMode="auto">
          <a:xfrm rot="17450793">
            <a:off x="2622059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к-213</a:t>
            </a:r>
            <a:endParaRPr lang="ru-RU" altLang="ru-RU" sz="900" dirty="0"/>
          </a:p>
        </p:txBody>
      </p:sp>
      <p:sp>
        <p:nvSpPr>
          <p:cNvPr id="119" name="Text Box 24"/>
          <p:cNvSpPr txBox="1">
            <a:spLocks noChangeArrowheads="1"/>
          </p:cNvSpPr>
          <p:nvPr/>
        </p:nvSpPr>
        <p:spPr bwMode="auto">
          <a:xfrm rot="17450793">
            <a:off x="2838082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к-214</a:t>
            </a:r>
            <a:endParaRPr lang="ru-RU" altLang="ru-RU" sz="900" dirty="0"/>
          </a:p>
        </p:txBody>
      </p:sp>
      <p:sp>
        <p:nvSpPr>
          <p:cNvPr id="120" name="Text Box 25"/>
          <p:cNvSpPr txBox="1">
            <a:spLocks noChangeArrowheads="1"/>
          </p:cNvSpPr>
          <p:nvPr/>
        </p:nvSpPr>
        <p:spPr bwMode="auto">
          <a:xfrm rot="17450793">
            <a:off x="2982097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к-215</a:t>
            </a:r>
            <a:endParaRPr lang="ru-RU" altLang="ru-RU" sz="900" dirty="0"/>
          </a:p>
        </p:txBody>
      </p:sp>
      <p:sp>
        <p:nvSpPr>
          <p:cNvPr id="121" name="Text Box 26"/>
          <p:cNvSpPr txBox="1">
            <a:spLocks noChangeArrowheads="1"/>
          </p:cNvSpPr>
          <p:nvPr/>
        </p:nvSpPr>
        <p:spPr bwMode="auto">
          <a:xfrm rot="17450793">
            <a:off x="3198122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к-241</a:t>
            </a:r>
            <a:endParaRPr lang="ru-RU" altLang="ru-RU" sz="900" dirty="0"/>
          </a:p>
        </p:txBody>
      </p:sp>
      <p:sp>
        <p:nvSpPr>
          <p:cNvPr id="122" name="Text Box 27"/>
          <p:cNvSpPr txBox="1">
            <a:spLocks noChangeArrowheads="1"/>
          </p:cNvSpPr>
          <p:nvPr/>
        </p:nvSpPr>
        <p:spPr bwMode="auto">
          <a:xfrm rot="17450793">
            <a:off x="3414146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к-242</a:t>
            </a:r>
            <a:endParaRPr lang="ru-RU" altLang="ru-RU" sz="900" dirty="0"/>
          </a:p>
        </p:txBody>
      </p:sp>
      <p:sp>
        <p:nvSpPr>
          <p:cNvPr id="123" name="Text Box 28"/>
          <p:cNvSpPr txBox="1">
            <a:spLocks noChangeArrowheads="1"/>
          </p:cNvSpPr>
          <p:nvPr/>
        </p:nvSpPr>
        <p:spPr bwMode="auto">
          <a:xfrm rot="17450793">
            <a:off x="3630170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к-264</a:t>
            </a:r>
            <a:endParaRPr lang="ru-RU" altLang="ru-RU" sz="900" dirty="0"/>
          </a:p>
        </p:txBody>
      </p:sp>
      <p:sp>
        <p:nvSpPr>
          <p:cNvPr id="124" name="Text Box 29"/>
          <p:cNvSpPr txBox="1">
            <a:spLocks noChangeArrowheads="1"/>
          </p:cNvSpPr>
          <p:nvPr/>
        </p:nvSpPr>
        <p:spPr bwMode="auto">
          <a:xfrm rot="17450793">
            <a:off x="3846194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к-302</a:t>
            </a:r>
            <a:endParaRPr lang="ru-RU" altLang="ru-RU" sz="900" dirty="0"/>
          </a:p>
        </p:txBody>
      </p:sp>
      <p:sp>
        <p:nvSpPr>
          <p:cNvPr id="125" name="Text Box 30"/>
          <p:cNvSpPr txBox="1">
            <a:spLocks noChangeArrowheads="1"/>
          </p:cNvSpPr>
          <p:nvPr/>
        </p:nvSpPr>
        <p:spPr bwMode="auto">
          <a:xfrm>
            <a:off x="3995936" y="3717032"/>
            <a:ext cx="5762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dirty="0"/>
              <a:t>М</a:t>
            </a:r>
          </a:p>
        </p:txBody>
      </p:sp>
      <p:sp>
        <p:nvSpPr>
          <p:cNvPr id="126" name="Text Box 31"/>
          <p:cNvSpPr txBox="1">
            <a:spLocks noChangeArrowheads="1"/>
          </p:cNvSpPr>
          <p:nvPr/>
        </p:nvSpPr>
        <p:spPr bwMode="auto">
          <a:xfrm rot="17450793">
            <a:off x="317802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/>
              <a:t>НК</a:t>
            </a:r>
          </a:p>
        </p:txBody>
      </p:sp>
      <p:sp>
        <p:nvSpPr>
          <p:cNvPr id="127" name="Line 33"/>
          <p:cNvSpPr>
            <a:spLocks noChangeShapeType="1"/>
          </p:cNvSpPr>
          <p:nvPr/>
        </p:nvSpPr>
        <p:spPr bwMode="auto">
          <a:xfrm>
            <a:off x="611560" y="3573016"/>
            <a:ext cx="36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28" name="Line 35"/>
          <p:cNvSpPr>
            <a:spLocks noChangeShapeType="1"/>
          </p:cNvSpPr>
          <p:nvPr/>
        </p:nvSpPr>
        <p:spPr bwMode="auto">
          <a:xfrm>
            <a:off x="611560" y="3573016"/>
            <a:ext cx="0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29" name="Line 36"/>
          <p:cNvSpPr>
            <a:spLocks noChangeShapeType="1"/>
          </p:cNvSpPr>
          <p:nvPr/>
        </p:nvSpPr>
        <p:spPr bwMode="auto">
          <a:xfrm>
            <a:off x="4211960" y="3573016"/>
            <a:ext cx="0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30" name="Text Box 38"/>
          <p:cNvSpPr txBox="1">
            <a:spLocks noChangeArrowheads="1"/>
          </p:cNvSpPr>
          <p:nvPr/>
        </p:nvSpPr>
        <p:spPr bwMode="auto">
          <a:xfrm>
            <a:off x="179512" y="5157192"/>
            <a:ext cx="432048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ПЦР анализ образцов коллекции </a:t>
            </a:r>
            <a:r>
              <a:rPr lang="de-DE" sz="1000" b="1" i="1" dirty="0" smtClean="0">
                <a:latin typeface="Times New Roman" pitchFamily="18" charset="0"/>
                <a:cs typeface="Times New Roman" pitchFamily="18" charset="0"/>
              </a:rPr>
              <a:t>B. rapa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000" b="1" dirty="0" smtClean="0"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маркером </a:t>
            </a:r>
            <a:r>
              <a:rPr lang="en-US" sz="1000" b="1" dirty="0" smtClean="0">
                <a:latin typeface="Times New Roman" pitchFamily="18" charset="0"/>
                <a:cs typeface="Times New Roman" pitchFamily="18" charset="0"/>
              </a:rPr>
              <a:t>BRMS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-051</a:t>
            </a:r>
            <a:r>
              <a:rPr lang="de-DE" sz="1000" b="1" dirty="0" smtClean="0">
                <a:latin typeface="Times New Roman" pitchFamily="18" charset="0"/>
                <a:cs typeface="Times New Roman" pitchFamily="18" charset="0"/>
              </a:rPr>
              <a:t>.         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М – маркер молекулярной массы; НК – негативный контроль</a:t>
            </a:r>
            <a:r>
              <a:rPr lang="de-DE" sz="10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262 п.н. –</a:t>
            </a:r>
            <a:r>
              <a:rPr lang="ru-RU" sz="1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данный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ампликон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связан с признаком длины листовой пластинки и отвечает за длинную и очень длинную листовую пластинку (22-40 см.).</a:t>
            </a:r>
          </a:p>
          <a:p>
            <a:pPr algn="ctr"/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248 п.н. –  данный </a:t>
            </a:r>
            <a:r>
              <a:rPr lang="ru-RU" sz="1000" b="1" dirty="0" err="1" smtClean="0">
                <a:latin typeface="Times New Roman" pitchFamily="18" charset="0"/>
                <a:cs typeface="Times New Roman" pitchFamily="18" charset="0"/>
              </a:rPr>
              <a:t>ампликон</a:t>
            </a:r>
            <a:r>
              <a:rPr lang="ru-RU" sz="1000" b="1" dirty="0" smtClean="0">
                <a:latin typeface="Times New Roman" pitchFamily="18" charset="0"/>
                <a:cs typeface="Times New Roman" pitchFamily="18" charset="0"/>
              </a:rPr>
              <a:t> сцеплен с образцами выделяющимися средней длиной черешка (11-15 см).</a:t>
            </a:r>
            <a:endParaRPr lang="ru-RU" sz="1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2" name="Text Box 12"/>
          <p:cNvSpPr txBox="1">
            <a:spLocks noChangeArrowheads="1"/>
          </p:cNvSpPr>
          <p:nvPr/>
        </p:nvSpPr>
        <p:spPr bwMode="auto">
          <a:xfrm>
            <a:off x="4644008" y="3717032"/>
            <a:ext cx="503237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de-DE" altLang="ru-RU" sz="900" dirty="0"/>
              <a:t>M</a:t>
            </a:r>
            <a:endParaRPr lang="ru-RU" altLang="ru-RU" sz="900" dirty="0"/>
          </a:p>
        </p:txBody>
      </p:sp>
      <p:sp>
        <p:nvSpPr>
          <p:cNvPr id="133" name="Text Box 13"/>
          <p:cNvSpPr txBox="1">
            <a:spLocks noChangeArrowheads="1"/>
          </p:cNvSpPr>
          <p:nvPr/>
        </p:nvSpPr>
        <p:spPr bwMode="auto">
          <a:xfrm rot="17450793">
            <a:off x="4926313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/>
              <a:t>к</a:t>
            </a:r>
            <a:r>
              <a:rPr lang="ru-RU" altLang="ru-RU" sz="900" dirty="0" smtClean="0"/>
              <a:t>-46</a:t>
            </a:r>
            <a:endParaRPr lang="ru-RU" altLang="ru-RU" sz="900" dirty="0"/>
          </a:p>
        </p:txBody>
      </p:sp>
      <p:sp>
        <p:nvSpPr>
          <p:cNvPr id="134" name="Text Box 14"/>
          <p:cNvSpPr txBox="1">
            <a:spLocks noChangeArrowheads="1"/>
          </p:cNvSpPr>
          <p:nvPr/>
        </p:nvSpPr>
        <p:spPr bwMode="auto">
          <a:xfrm rot="17450793">
            <a:off x="5142337" y="3551916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к-68</a:t>
            </a:r>
            <a:endParaRPr lang="ru-RU" altLang="ru-RU" sz="900" dirty="0"/>
          </a:p>
        </p:txBody>
      </p:sp>
      <p:sp>
        <p:nvSpPr>
          <p:cNvPr id="135" name="Text Box 15"/>
          <p:cNvSpPr txBox="1">
            <a:spLocks noChangeArrowheads="1"/>
          </p:cNvSpPr>
          <p:nvPr/>
        </p:nvSpPr>
        <p:spPr bwMode="auto">
          <a:xfrm rot="17450793">
            <a:off x="5358362" y="3551916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к-75</a:t>
            </a:r>
            <a:endParaRPr lang="ru-RU" altLang="ru-RU" sz="900" dirty="0"/>
          </a:p>
        </p:txBody>
      </p:sp>
      <p:sp>
        <p:nvSpPr>
          <p:cNvPr id="136" name="Text Box 16"/>
          <p:cNvSpPr txBox="1">
            <a:spLocks noChangeArrowheads="1"/>
          </p:cNvSpPr>
          <p:nvPr/>
        </p:nvSpPr>
        <p:spPr bwMode="auto">
          <a:xfrm rot="17450793">
            <a:off x="5574385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к-77</a:t>
            </a:r>
            <a:endParaRPr lang="ru-RU" altLang="ru-RU" sz="900" dirty="0"/>
          </a:p>
        </p:txBody>
      </p:sp>
      <p:sp>
        <p:nvSpPr>
          <p:cNvPr id="137" name="Text Box 17"/>
          <p:cNvSpPr txBox="1">
            <a:spLocks noChangeArrowheads="1"/>
          </p:cNvSpPr>
          <p:nvPr/>
        </p:nvSpPr>
        <p:spPr bwMode="auto">
          <a:xfrm rot="17450793">
            <a:off x="5790410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к-84</a:t>
            </a:r>
            <a:endParaRPr lang="ru-RU" altLang="ru-RU" sz="900" dirty="0"/>
          </a:p>
        </p:txBody>
      </p:sp>
      <p:sp>
        <p:nvSpPr>
          <p:cNvPr id="138" name="Text Box 18"/>
          <p:cNvSpPr txBox="1">
            <a:spLocks noChangeArrowheads="1"/>
          </p:cNvSpPr>
          <p:nvPr/>
        </p:nvSpPr>
        <p:spPr bwMode="auto">
          <a:xfrm rot="17450793">
            <a:off x="6006433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к-96</a:t>
            </a:r>
            <a:endParaRPr lang="ru-RU" altLang="ru-RU" sz="900" dirty="0"/>
          </a:p>
        </p:txBody>
      </p:sp>
      <p:sp>
        <p:nvSpPr>
          <p:cNvPr id="139" name="Text Box 19"/>
          <p:cNvSpPr txBox="1">
            <a:spLocks noChangeArrowheads="1"/>
          </p:cNvSpPr>
          <p:nvPr/>
        </p:nvSpPr>
        <p:spPr bwMode="auto">
          <a:xfrm rot="17450793">
            <a:off x="6222457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к-115</a:t>
            </a:r>
            <a:endParaRPr lang="ru-RU" altLang="ru-RU" sz="900" dirty="0"/>
          </a:p>
        </p:txBody>
      </p:sp>
      <p:sp>
        <p:nvSpPr>
          <p:cNvPr id="140" name="Text Box 20"/>
          <p:cNvSpPr txBox="1">
            <a:spLocks noChangeArrowheads="1"/>
          </p:cNvSpPr>
          <p:nvPr/>
        </p:nvSpPr>
        <p:spPr bwMode="auto">
          <a:xfrm rot="17450793">
            <a:off x="6438481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к-154</a:t>
            </a:r>
            <a:endParaRPr lang="ru-RU" altLang="ru-RU" sz="900" dirty="0"/>
          </a:p>
        </p:txBody>
      </p:sp>
      <p:sp>
        <p:nvSpPr>
          <p:cNvPr id="141" name="Text Box 21"/>
          <p:cNvSpPr txBox="1">
            <a:spLocks noChangeArrowheads="1"/>
          </p:cNvSpPr>
          <p:nvPr/>
        </p:nvSpPr>
        <p:spPr bwMode="auto">
          <a:xfrm rot="17450793">
            <a:off x="6654506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к-159</a:t>
            </a:r>
            <a:endParaRPr lang="ru-RU" altLang="ru-RU" sz="900" dirty="0"/>
          </a:p>
        </p:txBody>
      </p:sp>
      <p:sp>
        <p:nvSpPr>
          <p:cNvPr id="142" name="Text Box 22"/>
          <p:cNvSpPr txBox="1">
            <a:spLocks noChangeArrowheads="1"/>
          </p:cNvSpPr>
          <p:nvPr/>
        </p:nvSpPr>
        <p:spPr bwMode="auto">
          <a:xfrm rot="17450793">
            <a:off x="6870530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к-163</a:t>
            </a:r>
            <a:endParaRPr lang="ru-RU" altLang="ru-RU" sz="900" dirty="0"/>
          </a:p>
        </p:txBody>
      </p:sp>
      <p:sp>
        <p:nvSpPr>
          <p:cNvPr id="143" name="Text Box 23"/>
          <p:cNvSpPr txBox="1">
            <a:spLocks noChangeArrowheads="1"/>
          </p:cNvSpPr>
          <p:nvPr/>
        </p:nvSpPr>
        <p:spPr bwMode="auto">
          <a:xfrm rot="17450793">
            <a:off x="7086555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к-213</a:t>
            </a:r>
            <a:endParaRPr lang="ru-RU" altLang="ru-RU" sz="900" dirty="0"/>
          </a:p>
        </p:txBody>
      </p:sp>
      <p:sp>
        <p:nvSpPr>
          <p:cNvPr id="144" name="Text Box 24"/>
          <p:cNvSpPr txBox="1">
            <a:spLocks noChangeArrowheads="1"/>
          </p:cNvSpPr>
          <p:nvPr/>
        </p:nvSpPr>
        <p:spPr bwMode="auto">
          <a:xfrm rot="17450793">
            <a:off x="7302578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к-214</a:t>
            </a:r>
            <a:endParaRPr lang="ru-RU" altLang="ru-RU" sz="900" dirty="0"/>
          </a:p>
        </p:txBody>
      </p:sp>
      <p:sp>
        <p:nvSpPr>
          <p:cNvPr id="145" name="Text Box 25"/>
          <p:cNvSpPr txBox="1">
            <a:spLocks noChangeArrowheads="1"/>
          </p:cNvSpPr>
          <p:nvPr/>
        </p:nvSpPr>
        <p:spPr bwMode="auto">
          <a:xfrm rot="17450793">
            <a:off x="7446593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к-215</a:t>
            </a:r>
            <a:endParaRPr lang="ru-RU" altLang="ru-RU" sz="900" dirty="0"/>
          </a:p>
        </p:txBody>
      </p:sp>
      <p:sp>
        <p:nvSpPr>
          <p:cNvPr id="146" name="Text Box 26"/>
          <p:cNvSpPr txBox="1">
            <a:spLocks noChangeArrowheads="1"/>
          </p:cNvSpPr>
          <p:nvPr/>
        </p:nvSpPr>
        <p:spPr bwMode="auto">
          <a:xfrm rot="17450793">
            <a:off x="7662618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к-241</a:t>
            </a:r>
            <a:endParaRPr lang="ru-RU" altLang="ru-RU" sz="900" dirty="0"/>
          </a:p>
        </p:txBody>
      </p:sp>
      <p:sp>
        <p:nvSpPr>
          <p:cNvPr id="147" name="Text Box 27"/>
          <p:cNvSpPr txBox="1">
            <a:spLocks noChangeArrowheads="1"/>
          </p:cNvSpPr>
          <p:nvPr/>
        </p:nvSpPr>
        <p:spPr bwMode="auto">
          <a:xfrm rot="17450793">
            <a:off x="7878642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к-242</a:t>
            </a:r>
            <a:endParaRPr lang="ru-RU" altLang="ru-RU" sz="900" dirty="0"/>
          </a:p>
        </p:txBody>
      </p:sp>
      <p:sp>
        <p:nvSpPr>
          <p:cNvPr id="148" name="Text Box 28"/>
          <p:cNvSpPr txBox="1">
            <a:spLocks noChangeArrowheads="1"/>
          </p:cNvSpPr>
          <p:nvPr/>
        </p:nvSpPr>
        <p:spPr bwMode="auto">
          <a:xfrm rot="17450793">
            <a:off x="8094666" y="3551918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к-264</a:t>
            </a:r>
            <a:endParaRPr lang="ru-RU" altLang="ru-RU" sz="900" dirty="0"/>
          </a:p>
        </p:txBody>
      </p:sp>
      <p:sp>
        <p:nvSpPr>
          <p:cNvPr id="149" name="Text Box 29"/>
          <p:cNvSpPr txBox="1">
            <a:spLocks noChangeArrowheads="1"/>
          </p:cNvSpPr>
          <p:nvPr/>
        </p:nvSpPr>
        <p:spPr bwMode="auto">
          <a:xfrm rot="17450793">
            <a:off x="8310690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 smtClean="0"/>
              <a:t>к-302</a:t>
            </a:r>
            <a:endParaRPr lang="ru-RU" altLang="ru-RU" sz="900" dirty="0"/>
          </a:p>
        </p:txBody>
      </p:sp>
      <p:sp>
        <p:nvSpPr>
          <p:cNvPr id="150" name="Text Box 30"/>
          <p:cNvSpPr txBox="1">
            <a:spLocks noChangeArrowheads="1"/>
          </p:cNvSpPr>
          <p:nvPr/>
        </p:nvSpPr>
        <p:spPr bwMode="auto">
          <a:xfrm>
            <a:off x="8460432" y="3717032"/>
            <a:ext cx="576263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altLang="ru-RU" sz="900" dirty="0"/>
              <a:t>М</a:t>
            </a:r>
          </a:p>
        </p:txBody>
      </p:sp>
      <p:sp>
        <p:nvSpPr>
          <p:cNvPr id="151" name="Text Box 31"/>
          <p:cNvSpPr txBox="1">
            <a:spLocks noChangeArrowheads="1"/>
          </p:cNvSpPr>
          <p:nvPr/>
        </p:nvSpPr>
        <p:spPr bwMode="auto">
          <a:xfrm rot="17450793">
            <a:off x="4782298" y="3551917"/>
            <a:ext cx="576262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altLang="ru-RU" sz="900" dirty="0"/>
              <a:t>НК</a:t>
            </a:r>
          </a:p>
        </p:txBody>
      </p:sp>
      <p:sp>
        <p:nvSpPr>
          <p:cNvPr id="152" name="Line 33"/>
          <p:cNvSpPr>
            <a:spLocks noChangeShapeType="1"/>
          </p:cNvSpPr>
          <p:nvPr/>
        </p:nvSpPr>
        <p:spPr bwMode="auto">
          <a:xfrm>
            <a:off x="5076056" y="3573016"/>
            <a:ext cx="3600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53" name="Line 35"/>
          <p:cNvSpPr>
            <a:spLocks noChangeShapeType="1"/>
          </p:cNvSpPr>
          <p:nvPr/>
        </p:nvSpPr>
        <p:spPr bwMode="auto">
          <a:xfrm>
            <a:off x="5076056" y="3573016"/>
            <a:ext cx="0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54" name="Line 36"/>
          <p:cNvSpPr>
            <a:spLocks noChangeShapeType="1"/>
          </p:cNvSpPr>
          <p:nvPr/>
        </p:nvSpPr>
        <p:spPr bwMode="auto">
          <a:xfrm>
            <a:off x="8676456" y="3573016"/>
            <a:ext cx="0" cy="144016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ru-RU" sz="900"/>
          </a:p>
        </p:txBody>
      </p:sp>
      <p:sp>
        <p:nvSpPr>
          <p:cNvPr id="155" name="Text Box 38"/>
          <p:cNvSpPr txBox="1">
            <a:spLocks noChangeArrowheads="1"/>
          </p:cNvSpPr>
          <p:nvPr/>
        </p:nvSpPr>
        <p:spPr bwMode="auto">
          <a:xfrm>
            <a:off x="4644008" y="5157192"/>
            <a:ext cx="4320480" cy="1223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ПЦР анализ образцов коллекции </a:t>
            </a:r>
            <a:r>
              <a:rPr lang="de-DE" sz="1050" b="1" i="1" dirty="0" smtClean="0">
                <a:latin typeface="Times New Roman" pitchFamily="18" charset="0"/>
                <a:cs typeface="Times New Roman" pitchFamily="18" charset="0"/>
              </a:rPr>
              <a:t>B. rapa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de-DE" sz="1050" b="1" dirty="0" smtClean="0">
                <a:latin typeface="Times New Roman" pitchFamily="18" charset="0"/>
                <a:cs typeface="Times New Roman" pitchFamily="18" charset="0"/>
              </a:rPr>
              <a:t>SSR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маркером 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KS51082</a:t>
            </a:r>
            <a:r>
              <a:rPr lang="de-DE" sz="1050" b="1" dirty="0" smtClean="0">
                <a:latin typeface="Times New Roman" pitchFamily="18" charset="0"/>
                <a:cs typeface="Times New Roman" pitchFamily="18" charset="0"/>
              </a:rPr>
              <a:t>.            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М – маркер молекулярной массы; НК – негативный контроль</a:t>
            </a:r>
            <a:r>
              <a:rPr lang="de-DE" sz="105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05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8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 п.н. – ожидаемый размер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ампликона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отвечающего  за</a:t>
            </a:r>
            <a:r>
              <a:rPr lang="ru-RU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длинный и очень длинный размер черешка (22-40 см)</a:t>
            </a:r>
          </a:p>
          <a:p>
            <a:pPr algn="ctr"/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sz="1050" b="1" dirty="0" smtClean="0">
                <a:latin typeface="Times New Roman" pitchFamily="18" charset="0"/>
                <a:cs typeface="Times New Roman" pitchFamily="18" charset="0"/>
              </a:rPr>
              <a:t>70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п.н. – данный </a:t>
            </a:r>
            <a:r>
              <a:rPr lang="ru-RU" sz="1050" b="1" dirty="0" err="1" smtClean="0">
                <a:latin typeface="Times New Roman" pitchFamily="18" charset="0"/>
                <a:cs typeface="Times New Roman" pitchFamily="18" charset="0"/>
              </a:rPr>
              <a:t>ампликон</a:t>
            </a:r>
            <a:r>
              <a:rPr lang="ru-RU" sz="1050" b="1" dirty="0" smtClean="0">
                <a:latin typeface="Times New Roman" pitchFamily="18" charset="0"/>
                <a:cs typeface="Times New Roman" pitchFamily="18" charset="0"/>
              </a:rPr>
              <a:t> проявился у образцов с коротким и средним черешком (8,1-16 см)</a:t>
            </a:r>
            <a:endParaRPr lang="ru-RU" sz="105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3933056"/>
            <a:ext cx="4461892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8" name="TextBox 157"/>
          <p:cNvSpPr txBox="1"/>
          <p:nvPr/>
        </p:nvSpPr>
        <p:spPr>
          <a:xfrm>
            <a:off x="1331640" y="332656"/>
            <a:ext cx="181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Образцы коллекции ВИР</a:t>
            </a:r>
            <a:endParaRPr lang="ru-RU" sz="1200" dirty="0"/>
          </a:p>
        </p:txBody>
      </p:sp>
      <p:sp>
        <p:nvSpPr>
          <p:cNvPr id="159" name="TextBox 158"/>
          <p:cNvSpPr txBox="1"/>
          <p:nvPr/>
        </p:nvSpPr>
        <p:spPr>
          <a:xfrm>
            <a:off x="5868144" y="332656"/>
            <a:ext cx="181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Образцы коллекции ВИР</a:t>
            </a:r>
            <a:endParaRPr lang="ru-RU" sz="1200" dirty="0"/>
          </a:p>
        </p:txBody>
      </p:sp>
      <p:sp>
        <p:nvSpPr>
          <p:cNvPr id="160" name="TextBox 159"/>
          <p:cNvSpPr txBox="1"/>
          <p:nvPr/>
        </p:nvSpPr>
        <p:spPr>
          <a:xfrm>
            <a:off x="1403648" y="3284984"/>
            <a:ext cx="181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Образцы коллекции ВИР</a:t>
            </a:r>
            <a:endParaRPr lang="ru-RU" sz="1200" dirty="0"/>
          </a:p>
        </p:txBody>
      </p:sp>
      <p:sp>
        <p:nvSpPr>
          <p:cNvPr id="161" name="TextBox 160"/>
          <p:cNvSpPr txBox="1"/>
          <p:nvPr/>
        </p:nvSpPr>
        <p:spPr>
          <a:xfrm>
            <a:off x="5940152" y="3284984"/>
            <a:ext cx="181306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/>
              <a:t>Образцы коллекции ВИР</a:t>
            </a:r>
            <a:endParaRPr lang="ru-RU" sz="1200" dirty="0"/>
          </a:p>
        </p:txBody>
      </p:sp>
      <p:sp>
        <p:nvSpPr>
          <p:cNvPr id="156" name="Прямоугольник 155"/>
          <p:cNvSpPr/>
          <p:nvPr/>
        </p:nvSpPr>
        <p:spPr>
          <a:xfrm>
            <a:off x="642910" y="6442502"/>
            <a:ext cx="85010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100" dirty="0" smtClean="0"/>
              <a:t> </a:t>
            </a:r>
            <a:r>
              <a:rPr lang="ru-RU" sz="1000" dirty="0" smtClean="0"/>
              <a:t>«КАРТИРОВАНИЕ </a:t>
            </a:r>
            <a:r>
              <a:rPr lang="ru-RU" sz="1000" dirty="0"/>
              <a:t>ХРОМОСОМНЫХ ЛОКУСОВ, ОПРЕДЕЛЯЮЩИХ ПРОЯВЛЕНИЕ МОРФОЛОГИЧЕСКИХ И БИОХИМИЧЕСКИХ ПРИЗНАКОВ КАЧЕСТВА У КУЛЬТУР ВИДА </a:t>
            </a:r>
            <a:r>
              <a:rPr lang="ru-RU" sz="1000" i="1" dirty="0" err="1"/>
              <a:t>Brassica</a:t>
            </a:r>
            <a:r>
              <a:rPr lang="ru-RU" sz="1000" i="1" dirty="0"/>
              <a:t> </a:t>
            </a:r>
            <a:r>
              <a:rPr lang="ru-RU" sz="1000" i="1" dirty="0" err="1"/>
              <a:t>rapa</a:t>
            </a:r>
            <a:r>
              <a:rPr lang="ru-RU" sz="1000" i="1" dirty="0"/>
              <a:t> </a:t>
            </a:r>
            <a:r>
              <a:rPr lang="ru-RU" sz="1000" dirty="0"/>
              <a:t>L</a:t>
            </a:r>
            <a:r>
              <a:rPr lang="ru-RU" sz="1000" dirty="0" smtClean="0"/>
              <a:t>.» // Журнал «Физиология растений» Т.63,№ 2,г.2016,С.275-289 </a:t>
            </a:r>
            <a:endParaRPr lang="ru-RU" sz="1000" dirty="0"/>
          </a:p>
        </p:txBody>
      </p:sp>
      <p:pic>
        <p:nvPicPr>
          <p:cNvPr id="157" name="Picture 4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14876" y="3929065"/>
            <a:ext cx="4214842" cy="1105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7943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Презентации">
      <a:majorFont>
        <a:latin typeface="Palatino Linotype"/>
        <a:ea typeface=""/>
        <a:cs typeface=""/>
      </a:majorFont>
      <a:minorFont>
        <a:latin typeface="Times New Roman"/>
        <a:ea typeface=""/>
        <a:cs typeface="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1598</Words>
  <Application>Microsoft Office PowerPoint</Application>
  <PresentationFormat>Экран (4:3)</PresentationFormat>
  <Paragraphs>403</Paragraphs>
  <Slides>19</Slides>
  <Notes>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32" baseType="lpstr">
      <vt:lpstr>MS PGothic</vt:lpstr>
      <vt:lpstr>Arial</vt:lpstr>
      <vt:lpstr>Arial Black</vt:lpstr>
      <vt:lpstr>Calibri</vt:lpstr>
      <vt:lpstr>Century Gothic</vt:lpstr>
      <vt:lpstr>Lucida Sans Unicode</vt:lpstr>
      <vt:lpstr>Palatino Linotype</vt:lpstr>
      <vt:lpstr>Times New Roman</vt:lpstr>
      <vt:lpstr>Verdana</vt:lpstr>
      <vt:lpstr>Wingdings</vt:lpstr>
      <vt:lpstr>Wingdings 2</vt:lpstr>
      <vt:lpstr>Wingdings 3</vt:lpstr>
      <vt:lpstr>Открытая</vt:lpstr>
      <vt:lpstr>Коллекция Brassica rapa L. ВИР - источник ценного генетического материала для создания новых сортов с использованием методов MAS</vt:lpstr>
      <vt:lpstr>Презентация PowerPoint</vt:lpstr>
      <vt:lpstr>Презентация PowerPoint</vt:lpstr>
      <vt:lpstr>Гибридные комбинации скрещивания</vt:lpstr>
      <vt:lpstr>Двуродительские картирующие популяции двойных гаплоидов  Brassica rapa</vt:lpstr>
      <vt:lpstr>Презентация PowerPoint</vt:lpstr>
      <vt:lpstr>SSR молекулярные маркеры Brassica rapa L. взятые в исследование</vt:lpstr>
      <vt:lpstr>Молекулярно-генетический скрининг образцов стержневой коллекции Brassica rapa L. ВИР</vt:lpstr>
      <vt:lpstr>Презентация PowerPoint</vt:lpstr>
      <vt:lpstr>Молекулярно-генетический анализ образцов гибридных комбинаций скрещивания B. rapa L.</vt:lpstr>
      <vt:lpstr>Скрининг гибридных комбинаций</vt:lpstr>
      <vt:lpstr>Презентация PowerPoint</vt:lpstr>
      <vt:lpstr>Презентация PowerPoint</vt:lpstr>
      <vt:lpstr>Полевые и тепличные исследования гибридных комбинаций B. rapa</vt:lpstr>
      <vt:lpstr>Фенотипическая оценка гибридных комбинаций</vt:lpstr>
      <vt:lpstr>Образцы капустных культур, выделившиеся высоким содержанием компонентов биохимического состава при зимнем выращивании в фитотроне</vt:lpstr>
      <vt:lpstr>Презентация PowerPoint</vt:lpstr>
      <vt:lpstr>Капуста китайская «ВИТАВИР»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Получение сортов и перспективных гибридов  Brassica rapa L. с использованием SSR маркеров</dc:title>
  <dc:creator>fberensen@gmail.com</dc:creator>
  <cp:lastModifiedBy>NewLab7</cp:lastModifiedBy>
  <cp:revision>66</cp:revision>
  <dcterms:created xsi:type="dcterms:W3CDTF">2018-03-01T11:09:19Z</dcterms:created>
  <dcterms:modified xsi:type="dcterms:W3CDTF">2019-09-11T07:54:46Z</dcterms:modified>
</cp:coreProperties>
</file>