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70" r:id="rId6"/>
    <p:sldId id="271" r:id="rId7"/>
    <p:sldId id="275" r:id="rId8"/>
    <p:sldId id="276" r:id="rId9"/>
    <p:sldId id="277" r:id="rId10"/>
    <p:sldId id="281" r:id="rId11"/>
    <p:sldId id="282" r:id="rId12"/>
    <p:sldId id="283" r:id="rId13"/>
    <p:sldId id="291" r:id="rId14"/>
    <p:sldId id="284" r:id="rId15"/>
    <p:sldId id="285" r:id="rId16"/>
    <p:sldId id="286" r:id="rId17"/>
    <p:sldId id="262" r:id="rId18"/>
    <p:sldId id="287" r:id="rId19"/>
    <p:sldId id="288" r:id="rId20"/>
    <p:sldId id="289" r:id="rId21"/>
    <p:sldId id="290" r:id="rId22"/>
    <p:sldId id="264" r:id="rId23"/>
    <p:sldId id="265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61" d="100"/>
          <a:sy n="61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8;&#1072;&#1089;&#1095;&#1077;&#1090;&#1099;.&#1088;&#1077;&#1076;&#1080;&#1089;.2016\&#1075;&#1077;&#1086;&#1075;&#1088;&#1072;&#1092;&#1080;&#1095;&#1077;&#1089;&#1082;&#1086;&#1077;%20&#1088;&#1072;&#1089;&#1087;&#1088;&#1086;&#1089;&#1090;&#1088;&#1072;&#1085;&#1077;&#1085;&#1080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8;&#1072;&#1089;&#1095;&#1077;&#1090;&#1099;.&#1088;&#1077;&#1076;&#1080;&#1089;.2016\&#1075;&#1077;&#1086;&#1075;&#1088;&#1072;&#1092;&#1080;&#1095;&#1077;&#1089;&#1082;&#1086;&#1077;%20&#1088;&#1072;&#1089;&#1087;&#1088;&#1086;&#1089;&#1090;&#1088;&#1072;&#1085;&#1077;&#1085;&#1080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24320504472813"/>
          <c:y val="2.6703996895493659E-2"/>
          <c:w val="0.58426812530089223"/>
          <c:h val="0.62979404097219283"/>
        </c:manualLayout>
      </c:layout>
      <c:pie3DChart>
        <c:varyColors val="1"/>
        <c:ser>
          <c:idx val="0"/>
          <c:order val="0"/>
          <c:tx>
            <c:strRef>
              <c:f>Лист1!$C$6</c:f>
              <c:strCache>
                <c:ptCount val="1"/>
                <c:pt idx="0">
                  <c:v>16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Лист1!$B$7:$B$41</c:f>
              <c:strCache>
                <c:ptCount val="35"/>
                <c:pt idx="0">
                  <c:v>Россия </c:v>
                </c:pt>
                <c:pt idx="1">
                  <c:v>Чили</c:v>
                </c:pt>
                <c:pt idx="2">
                  <c:v>Дания</c:v>
                </c:pt>
                <c:pt idx="3">
                  <c:v>Франция</c:v>
                </c:pt>
                <c:pt idx="4">
                  <c:v>Китай</c:v>
                </c:pt>
                <c:pt idx="5">
                  <c:v>США</c:v>
                </c:pt>
                <c:pt idx="6">
                  <c:v>Канада</c:v>
                </c:pt>
                <c:pt idx="7">
                  <c:v>Венгрия</c:v>
                </c:pt>
                <c:pt idx="8">
                  <c:v>Турция</c:v>
                </c:pt>
                <c:pt idx="9">
                  <c:v>Швеция</c:v>
                </c:pt>
                <c:pt idx="10">
                  <c:v>Германия</c:v>
                </c:pt>
                <c:pt idx="11">
                  <c:v>Ливан</c:v>
                </c:pt>
                <c:pt idx="12">
                  <c:v>Великобритания </c:v>
                </c:pt>
                <c:pt idx="13">
                  <c:v>Чехия</c:v>
                </c:pt>
                <c:pt idx="14">
                  <c:v>Болгария</c:v>
                </c:pt>
                <c:pt idx="15">
                  <c:v>Азербайджан</c:v>
                </c:pt>
                <c:pt idx="16">
                  <c:v>Испания</c:v>
                </c:pt>
                <c:pt idx="17">
                  <c:v>Аргентина</c:v>
                </c:pt>
                <c:pt idx="18">
                  <c:v>Литва</c:v>
                </c:pt>
                <c:pt idx="19">
                  <c:v>Италия</c:v>
                </c:pt>
                <c:pt idx="20">
                  <c:v>Иран</c:v>
                </c:pt>
                <c:pt idx="21">
                  <c:v>Танзания</c:v>
                </c:pt>
                <c:pt idx="22">
                  <c:v>Алжир</c:v>
                </c:pt>
                <c:pt idx="23">
                  <c:v>Пакистан</c:v>
                </c:pt>
                <c:pt idx="24">
                  <c:v>Индия</c:v>
                </c:pt>
                <c:pt idx="25">
                  <c:v>Сирия</c:v>
                </c:pt>
                <c:pt idx="26">
                  <c:v>Ливия</c:v>
                </c:pt>
                <c:pt idx="27">
                  <c:v>Эфиопия</c:v>
                </c:pt>
                <c:pt idx="28">
                  <c:v>Афганистан</c:v>
                </c:pt>
                <c:pt idx="29">
                  <c:v>Таджикистан</c:v>
                </c:pt>
                <c:pt idx="30">
                  <c:v>Узбекистан</c:v>
                </c:pt>
                <c:pt idx="31">
                  <c:v>Исландия</c:v>
                </c:pt>
                <c:pt idx="32">
                  <c:v>Украина</c:v>
                </c:pt>
                <c:pt idx="33">
                  <c:v>Молдавия</c:v>
                </c:pt>
                <c:pt idx="34">
                  <c:v>Польша</c:v>
                </c:pt>
              </c:strCache>
            </c:strRef>
          </c:cat>
          <c:val>
            <c:numRef>
              <c:f>Лист1!$C$7:$C$41</c:f>
              <c:numCache>
                <c:formatCode>General</c:formatCode>
                <c:ptCount val="35"/>
                <c:pt idx="0">
                  <c:v>12</c:v>
                </c:pt>
                <c:pt idx="1">
                  <c:v>8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96-7348-81F7-F144A9E6D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00645779160965"/>
          <c:y val="4.6776688349181965E-2"/>
          <c:w val="0.21654028595978791"/>
          <c:h val="0.92383514507777698"/>
        </c:manualLayout>
      </c:layout>
      <c:overlay val="0"/>
      <c:spPr>
        <a:noFill/>
        <a:ln>
          <a:solidFill>
            <a:prstClr val="black"/>
          </a:solidFill>
        </a:ln>
      </c:spPr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scene3d>
      <a:camera prst="orthographicFront"/>
      <a:lightRig rig="threePt" dir="t"/>
    </a:scene3d>
    <a:sp3d>
      <a:bevelT/>
      <a:bevelB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019929964491691E-2"/>
          <c:y val="7.3920159664799104E-2"/>
          <c:w val="0.72031155989882789"/>
          <c:h val="0.61296939228974578"/>
        </c:manualLayout>
      </c:layout>
      <c:pie3DChart>
        <c:varyColors val="1"/>
        <c:ser>
          <c:idx val="0"/>
          <c:order val="0"/>
          <c:tx>
            <c:strRef>
              <c:f>Лист1!$C$58</c:f>
              <c:strCache>
                <c:ptCount val="1"/>
                <c:pt idx="0">
                  <c:v>Столбец2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Лист1!$B$59:$B$79</c:f>
              <c:strCache>
                <c:ptCount val="21"/>
                <c:pt idx="0">
                  <c:v>Китай </c:v>
                </c:pt>
                <c:pt idx="1">
                  <c:v>Япония</c:v>
                </c:pt>
                <c:pt idx="2">
                  <c:v>Ю.Корея</c:v>
                </c:pt>
                <c:pt idx="3">
                  <c:v>Россия </c:v>
                </c:pt>
                <c:pt idx="4">
                  <c:v>Белоруссия </c:v>
                </c:pt>
                <c:pt idx="5">
                  <c:v>Казахстан</c:v>
                </c:pt>
                <c:pt idx="6">
                  <c:v>Афганистан</c:v>
                </c:pt>
                <c:pt idx="7">
                  <c:v>Египет </c:v>
                </c:pt>
                <c:pt idx="8">
                  <c:v>США</c:v>
                </c:pt>
                <c:pt idx="9">
                  <c:v>Германия</c:v>
                </c:pt>
                <c:pt idx="10">
                  <c:v>Украина</c:v>
                </c:pt>
                <c:pt idx="11">
                  <c:v>Узбекистан</c:v>
                </c:pt>
                <c:pt idx="12">
                  <c:v>Нидерланды</c:v>
                </c:pt>
                <c:pt idx="13">
                  <c:v>Чили</c:v>
                </c:pt>
                <c:pt idx="14">
                  <c:v>Киргизия</c:v>
                </c:pt>
                <c:pt idx="15">
                  <c:v>Турция</c:v>
                </c:pt>
                <c:pt idx="16">
                  <c:v>Австрия</c:v>
                </c:pt>
                <c:pt idx="17">
                  <c:v>Канада</c:v>
                </c:pt>
                <c:pt idx="18">
                  <c:v>Вьетнам</c:v>
                </c:pt>
                <c:pt idx="19">
                  <c:v>Монголия</c:v>
                </c:pt>
                <c:pt idx="20">
                  <c:v>Ирак</c:v>
                </c:pt>
              </c:strCache>
            </c:strRef>
          </c:cat>
          <c:val>
            <c:numRef>
              <c:f>Лист1!$C$59:$C$79</c:f>
              <c:numCache>
                <c:formatCode>General</c:formatCode>
                <c:ptCount val="21"/>
                <c:pt idx="0">
                  <c:v>27</c:v>
                </c:pt>
                <c:pt idx="1">
                  <c:v>26</c:v>
                </c:pt>
                <c:pt idx="2">
                  <c:v>12</c:v>
                </c:pt>
                <c:pt idx="3">
                  <c:v>9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1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2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3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4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5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6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7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8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9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635267270044938"/>
          <c:y val="6.966051391115273E-2"/>
          <c:w val="0.22134249295297942"/>
          <c:h val="0.86067897217769473"/>
        </c:manualLayout>
      </c:layout>
      <c:overlay val="0"/>
      <c:spPr>
        <a:ln>
          <a:solidFill>
            <a:prstClr val="black"/>
          </a:solidFill>
        </a:ln>
      </c:spPr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  <a:sp3d>
      <a:bevelT/>
      <a:bevelB/>
    </a:sp3d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chart" Target="../charts/chart2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06084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Генетическое разнообразие и селекция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Raphanus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коллекции ВИР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606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исследовательский центр Всероссийский институт генетических ресурсов растений имени Н.И.Вавилова</a:t>
            </a:r>
          </a:p>
        </p:txBody>
      </p:sp>
      <p:pic>
        <p:nvPicPr>
          <p:cNvPr id="6" name="Picture 2" descr="C:\Users\nazar\Desktop\Настя\oves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008112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62418"/>
            <a:ext cx="2736304" cy="186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:\фото\Новая папка\Rat Tailed Radish-Raphanus caudatus.....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62417"/>
            <a:ext cx="2786608" cy="18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фото\Новая папка\d7703ef0059e9bec6545575734de42ca--french-breakfast-fast-grow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8" y="3562417"/>
            <a:ext cx="2485380" cy="18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сота+диаметр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880320" cy="2232248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Рисунок 5" descr="C:\Users\nazar\AppData\Local\Microsoft\Windows\INetCache\Content.Word\индекс для доклад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052736"/>
            <a:ext cx="2700298" cy="2232248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260648"/>
            <a:ext cx="3131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Гистограммы распределения образцов редиса и редьки по признакам розетки листьев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987824" y="332656"/>
            <a:ext cx="30963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Гистограмма распределения образцов редиса и редьки по признаку «индекс корнеплода»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F:\расчеты.редис\редька\высота и диамет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2880320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458" name="Picture 2" descr="F:\расчеты.редис\редька\индек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17032"/>
            <a:ext cx="2700298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масса корн для докл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592288" cy="2232248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2" name="Picture 1" descr="F:\расчеты.редис\редька\масса корн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717032"/>
            <a:ext cx="2628800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940152" y="332656"/>
            <a:ext cx="28803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Гистограмма распределения образцов редиса и редьки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массе корнеплода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6064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Биохимический состав листьев и корнеплодов редиса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nazar\AppData\Local\Microsoft\Windows\INetCache\Content.Word\сух.вещ.распр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952328" cy="2016224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Рисунок 5" descr="E:\отчеты\диссерт\для д\аскорбинка распред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384376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15616" y="764704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Гистограммы распределения образцов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редиса и редьки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содержанию сухого вещества и аскорбиновой кислоты в корнеплодах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Picture 1" descr="F:\расчеты.редис\редька\аскорбин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89040"/>
            <a:ext cx="3384376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386" name="Picture 2" descr="F:\расчеты.редис\редька\сухой ве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61998"/>
            <a:ext cx="2952328" cy="2215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2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548680"/>
          <a:ext cx="8496943" cy="5501649"/>
        </p:xfrm>
        <a:graphic>
          <a:graphicData uri="http://schemas.openxmlformats.org/drawingml/2006/table">
            <a:tbl>
              <a:tblPr/>
              <a:tblGrid>
                <a:gridCol w="364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7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0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1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1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69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67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21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5183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25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Образец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Сух.вес, %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Аск.к-та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мг/100г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Хл.А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Хл.В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Хл-лы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Кар-ды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Кар-ны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β-каротин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к-2133,Cherry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Belle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Танзания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9,04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45,12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68,28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24,08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92,36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26,77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7,27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к-2343,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Saxa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Исландия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9,29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39,48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62,74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22,24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84,98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24,73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7,08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4,04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к-1667, Красный великан, Россия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6,97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50,76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45,88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15,49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61,37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2,89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5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к-1916, Дарози сурх,</a:t>
                      </a: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Таджикистан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7,37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39,48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98,69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17,91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116,6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18,92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к-1666, Вировский белый, Россия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6,04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39,48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63,76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25,22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88,98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20,97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3,92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к-1923, Местный белый окр., Китай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5,88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45,12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65,88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22,56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88,44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23,83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8,92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3,99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5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к-1921, Белый округл., Китай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5,28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39,48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57,93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20,69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78,62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20,12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6,03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5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к-1233, Дунганский,</a:t>
                      </a: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Китай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6,44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39,48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70,63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25,74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96,37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24,28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7,11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5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к-2424, Местный, Франция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5,60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45,12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77,25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26,85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27,41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8,87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4,76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ru-RU" sz="1400" baseline="-25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6,88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42,61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67,89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22,30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90,20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22,78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6,82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3,88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НСР</a:t>
                      </a:r>
                      <a:r>
                        <a:rPr lang="ru-RU" sz="1400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225058" y="59323"/>
            <a:ext cx="6693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основных компонентов химического состава в листьях редиса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884241"/>
              </p:ext>
            </p:extLst>
          </p:nvPr>
        </p:nvGraphicFramePr>
        <p:xfrm>
          <a:off x="395536" y="332656"/>
          <a:ext cx="8496943" cy="6120684"/>
        </p:xfrm>
        <a:graphic>
          <a:graphicData uri="http://schemas.openxmlformats.org/drawingml/2006/table">
            <a:tbl>
              <a:tblPr firstRow="1" firstCol="1" bandRow="1"/>
              <a:tblGrid>
                <a:gridCol w="369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7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8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66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55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08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 химических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соединений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Редис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Редька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97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Диапазон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изменчивости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Диапазон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изменчивости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Органические кислоты,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0,179-1,716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0,01-0,74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1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Фенольные соединения, 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мг/100 г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0,007-0,793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0,619-102,878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Сахара, %: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0,163-5,451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0,099-1,930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Моно-,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0,067-4,635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0,07-1,741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0,08-0,816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0,004-0,290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Аминокислоты,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мг/100 г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8,757-515,512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3,532-713,213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Нуклеозиды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0,360-32,701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0,064-30,872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Жирные кислоты, 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мг/100 г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8,576-668,865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1,792-54,21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Спирты,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мг/100 г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14,031-4768,022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1,1-763,319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Стеролы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мг/100 г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3,764-27,245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0,508-15,725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Лактоны, 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мг/100 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1,522-1030,057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0,092-80,866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Фосфаты, 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мг/100 г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2,96-39,43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0,23-94,549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Гликозиды, 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мг/100 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2,299-755,348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0-237,857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Парафины, 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мг/100 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0,171-4,67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0,025-223,3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0"/>
            <a:ext cx="85273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Изменчивость и корреляция признаков редиса в условиях открытого и защищенного грунта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692696"/>
          <a:ext cx="8352928" cy="5604913"/>
        </p:xfrm>
        <a:graphic>
          <a:graphicData uri="http://schemas.openxmlformats.org/drawingml/2006/table">
            <a:tbl>
              <a:tblPr/>
              <a:tblGrid>
                <a:gridCol w="2016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7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58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77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77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70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92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Признаки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Амплитуда изменчивости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Коэффициент вариации (CV),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Зимняя теплица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Весенняя теплица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Открытый грунт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Среднее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Высота розетки, см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10,1-34,3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15,4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20,8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19,8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19,2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Диаметр розетки, см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9,4-25,2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20,2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16,8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Площадь лист. поверхности, см</a:t>
                      </a:r>
                      <a:r>
                        <a:rPr lang="ru-RU" sz="1600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107,1-936,2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29,7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36,8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29,9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32,4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Доля корнеплода, 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25,0-76,1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13,3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11,3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12,2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Длина корнеплода, см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1,7-13,5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41,4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51,1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43,7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45,7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Диаметр корнеплода, см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0,9-4,4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22,0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15,8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20,7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20,6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Индекс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0,7-6,0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54,5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61,3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63,1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60,9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Масса растения, г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12,4-75,5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34,6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36,6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28,8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33,6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Масса корнеплода, г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6,3-41,5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33,8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27,8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33,2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Сухое вещество, 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3,9-9,5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17,81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18,40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19,9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62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Аскорбиновая кислота, мг/100г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19,0-57,1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14,74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16,66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25,7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9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заи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024336" cy="208823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2736304" cy="2088232"/>
          </a:xfrm>
          <a:prstGeom prst="rect">
            <a:avLst/>
          </a:prstGeom>
          <a:noFill/>
        </p:spPr>
      </p:pic>
      <p:pic>
        <p:nvPicPr>
          <p:cNvPr id="9" name="Рисунок 8" descr="взаим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92696"/>
            <a:ext cx="2557173" cy="208823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" name="Рисунок 9" descr="взаим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2880320" cy="2168451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1" name="Рисунок 10" descr="аскорбинк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2448272" cy="2184867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2" name="Рисунок 11" descr="C:\Users\nazar\AppData\Local\Microsoft\Windows\INetCache\Content.Word\сух.вес 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789040"/>
            <a:ext cx="2520280" cy="2172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1520" y="96308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Изменчивость признаков листового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аппарата и корнеплода 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2016-2018 гг. в условиях открытого и защищенного грунта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068960"/>
            <a:ext cx="3491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Изменчивость массы растения и корнеплода в условиях открытого и защищенного грунта (2016-2018 гг.)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491880" y="3182199"/>
            <a:ext cx="54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Изменчивость содержания аскорбиновой кислоты и сухого вещества в корнеплодах редиса в открытом и защищенном грунте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692696"/>
          <a:ext cx="8568949" cy="5483639"/>
        </p:xfrm>
        <a:graphic>
          <a:graphicData uri="http://schemas.openxmlformats.org/drawingml/2006/table">
            <a:tbl>
              <a:tblPr/>
              <a:tblGrid>
                <a:gridCol w="359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3204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1460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Признаки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Признаки 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Высота розетки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Диаметр розетки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Длина  листа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Ширина  листа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0,69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лист.пов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Длина корнеплода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Диаметр  корнеплода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-0,39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-0,71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7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 корнеплода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-0,84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 растения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0,69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2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 корнеплода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0,54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0,37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0,97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9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корнеплода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-0,25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-0,37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-0,44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-0,25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8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Вегетационный  период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-0,23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23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Сухое вещество корн.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23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Аскорбиновая кислота корн.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-0,32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23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Сухое вещество лист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-0,76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23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Аскорбиновая кислота лист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-0,86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Корреляционные связи количественных признаков образцов редиса в среднем за 2016-2018 гг. в открытом и защищенном грунте</a:t>
            </a:r>
          </a:p>
        </p:txBody>
      </p:sp>
    </p:spTree>
    <p:extLst>
      <p:ext uri="{BB962C8B-B14F-4D97-AF65-F5344CB8AC3E}">
        <p14:creationId xmlns:p14="http://schemas.microsoft.com/office/powerpoint/2010/main" val="32414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редис ОРА 7 1-18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591" y="453626"/>
            <a:ext cx="38164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едис ОРА 7 19-36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015" y="453626"/>
            <a:ext cx="374441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N:\редис днк\RAPD\дендрограмма\Снимок м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348879"/>
            <a:ext cx="3312368" cy="423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Редис К5 сортиров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162162"/>
            <a:ext cx="5256584" cy="1418443"/>
          </a:xfrm>
          <a:prstGeom prst="rect">
            <a:avLst/>
          </a:prstGeom>
          <a:noFill/>
          <a:ln>
            <a:solidFill>
              <a:prstClr val="black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11760" y="299695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414908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486916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50851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IV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573325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14030" y="2350621"/>
            <a:ext cx="4803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кластер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(12):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rubescens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Sinsk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chloris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Alef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striatus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Sinsk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42022" y="2958550"/>
            <a:ext cx="5062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кластер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(11):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subalbus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Sinsk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sinensis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rubescens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Sinsk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42023" y="3616817"/>
            <a:ext cx="3694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кластер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(3):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striatus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Sinsk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57778" y="4095409"/>
            <a:ext cx="3506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кластер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(2):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striatus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Sinsk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43370" y="4509120"/>
            <a:ext cx="4701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кластер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(7):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roseus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Sazon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sinensis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166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Молекулярно-генетический анализ редиса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16632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Диагностика образцов редиса на устойчивость к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алюмотоксичности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кислых почв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20688"/>
            <a:ext cx="28448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Питательный раствор: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0,4мМ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aseline="-25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0,4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aseline="-25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0,25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MgCl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0,01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aseline="-25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0,04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рН 4,2 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Концентрация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AlCl</a:t>
            </a:r>
            <a:r>
              <a:rPr lang="en-US" sz="16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×6H</a:t>
            </a:r>
            <a:r>
              <a:rPr lang="en-US" sz="1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вариант – 16 мг/л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вариант – 20 мг/л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вариант – 24 мг/л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8" name="Picture 1" descr="E:\фото\аллюмо\IMG_9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823933" y="584780"/>
            <a:ext cx="1782198" cy="22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2" descr="E:\фото\аллюмо\IMG_9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836712"/>
            <a:ext cx="2016224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644008" y="2780928"/>
            <a:ext cx="4283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Окрашивание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эриохромцианином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корней растений, подвергнутых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алюмострессу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E:\фото\аллюмо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56992"/>
            <a:ext cx="1379976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6" descr="E:\фото\аллюмо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356992"/>
            <a:ext cx="1224136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H:\отчеты\диссерт\для д\алюмо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2736304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2" descr="F:\расчеты.редис\редька\редька алюмо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789040"/>
            <a:ext cx="2952328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63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расчеты.редис\алюмо\алюмо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1"/>
            <a:ext cx="3528392" cy="2447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6"/>
          <p:cNvSpPr txBox="1"/>
          <p:nvPr/>
        </p:nvSpPr>
        <p:spPr>
          <a:xfrm>
            <a:off x="1043608" y="3284984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высокоустойчивых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к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алюмотоксичности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кислых почв образцов редиса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016" y="18864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pic>
        <p:nvPicPr>
          <p:cNvPr id="8" name="Рисунок 7" descr="H:\отчеты\диссерт\для д\для алюмо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600400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F:\расчеты.редис\редька\редька 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20689"/>
            <a:ext cx="3960440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F:\расчеты.редис\редька\редька ал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7032"/>
            <a:ext cx="3960440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48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0348" y="116632"/>
            <a:ext cx="87185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 коллекции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Raphanus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ВИР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82746"/>
              </p:ext>
            </p:extLst>
          </p:nvPr>
        </p:nvGraphicFramePr>
        <p:xfrm>
          <a:off x="467544" y="620688"/>
          <a:ext cx="8064896" cy="3108344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40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образцов в каталоге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8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постоянном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 временном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Редис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Редька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виды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050" name="Picture 2" descr="H:\фото\Новая папка\IMG_182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46" y="3861049"/>
            <a:ext cx="18902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фото\Новая папка\IMG_181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14" y="3861048"/>
            <a:ext cx="1957718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фото\Новая папка\IMG_163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9"/>
            <a:ext cx="185009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фото\Новая папка\IMG_162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9"/>
            <a:ext cx="19442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433" y="6381329"/>
            <a:ext cx="185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R. sativus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L.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7430" y="6387683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raphanistrum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9629" y="6381329"/>
            <a:ext cx="2083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landra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Mor.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246" y="6387683"/>
            <a:ext cx="1818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caudatus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548688"/>
          <a:ext cx="8424936" cy="6134100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5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65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5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45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27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58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0157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7221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60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Образец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Высота розетки, см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Диаметр розетки, см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Индекс корн.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Масса корнепл., г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Доля листьев,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Тов.ур-ть, кг/м</a:t>
                      </a:r>
                      <a:r>
                        <a:rPr lang="ru-RU" sz="1400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823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Ультраскороспелая группа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к-1545, Россия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19,5±0,9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14,1±1,2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1,4±0,1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21,0±3,2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40,3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к-1742, Германия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18,6±1,4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18,0±1,2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1,3±0,1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17,2±2,3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40,1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к-2154, Дания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16,8±0,9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10,8±0,9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1,2±0,1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15,8±2,4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30,7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к-2167, Нидерланды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15,9±1,4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14,7±1,2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1,3±0,1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23,8±2,6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34,5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к-2202, Нидерланды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12,9±1,1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11,1±0,7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1,1±0,1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8,5±1,2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36,2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к-2408, Нидерланды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14,0±1,0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11,1±0,9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1,1±0,1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9,8±1,0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38,0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Среднее по группе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17,0±1,0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13,0±1,0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1,5±0,2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13,9±2,1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38,3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НСР</a:t>
                      </a:r>
                      <a:r>
                        <a:rPr lang="ru-RU" sz="1400" i="1" baseline="-2500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823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Раннеспелая группа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к-1762, Дания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17,6±0,4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15,2±1,2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1,6±0,2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17,9±1,2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32,1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к-2133, Танзания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13,8±1,1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12,7±0,5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1,2±0,1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13,9±1,0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20,2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к-2166, Нидерланды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15,7±1,1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12,8±0,6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1,2±0,1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21,6±2,0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34,1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к-2197, Франция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15,8±1,0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14,1±0,7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2,6±0,3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15,5±1,7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33,6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к-2245, Аргентина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14,5±1,1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14,4±1,0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2,8±0,3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28,2±3,2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к-2347, Дания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21,4±0,8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17,0±1,3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3,9±0,2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29,6±5,4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Среднее по группе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19,5±1,0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15,0±0,6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1,8±0,3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16,2±1,8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44,0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НСР</a:t>
                      </a:r>
                      <a:r>
                        <a:rPr lang="ru-RU" sz="1400" i="1" baseline="-2500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9823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Среднеспелая группа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к-2383, Венгрия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22,8±1,9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19,5±1,1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3,9±0,3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22,8±1,6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43,7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к-2136, Венгрия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21,7±1,3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19,0±1,0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3,5±0,2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26,1±2,8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43,6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Среднее по группе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23,3±2,3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18,3±1,5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3,8±0,9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20,4±3,8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48,3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НСР</a:t>
                      </a:r>
                      <a:r>
                        <a:rPr lang="ru-RU" sz="14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1520" y="-31893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Характеристика образцов редиса, выделенных в качестве источников хозяйственно ценных признаков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к-2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00" y="566587"/>
            <a:ext cx="1835696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9605" y="2669108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к-2408, Нидерланды</a:t>
            </a:r>
          </a:p>
        </p:txBody>
      </p:sp>
      <p:pic>
        <p:nvPicPr>
          <p:cNvPr id="6" name="Picture 4" descr="C:\Users\nazar\Desktop\Новая папкаю\к-2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2796" y="566586"/>
            <a:ext cx="1944216" cy="1998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67744" y="263691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к-2133, Танзания</a:t>
            </a:r>
          </a:p>
        </p:txBody>
      </p:sp>
      <p:pic>
        <p:nvPicPr>
          <p:cNvPr id="8" name="Picture 2" descr="F:\к-2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876" y="566587"/>
            <a:ext cx="1939409" cy="1998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427984" y="263691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к-2154, Дания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263691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к-2167, Нидерланды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172561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32040" y="573325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к-2383, Венгрия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573325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к-2245, Аргентина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20272" y="573325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к-2347, Дания</a:t>
            </a:r>
          </a:p>
        </p:txBody>
      </p:sp>
      <p:pic>
        <p:nvPicPr>
          <p:cNvPr id="20" name="Рисунок 19" descr="C:\Users\ovoshnoi\Desktop\216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728192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Рисунок 20" descr="C:\Users\ovoshnoi\Desktop\224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088232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Рисунок 21" descr="C:\Users\ovoshnoi\Desktop\234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56992"/>
            <a:ext cx="1800200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E:\фото\фото АФИ\IMG_27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3356992"/>
            <a:ext cx="1656184" cy="23094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2717552" y="5733256"/>
            <a:ext cx="1648207" cy="357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к-2197, Франция</a:t>
            </a:r>
            <a:endParaRPr lang="ru-RU" sz="16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18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редька 2018\ап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492897"/>
            <a:ext cx="1944216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F:\фото\редька 2018\ен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79" y="116632"/>
            <a:ext cx="1986427" cy="23042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332656"/>
          <a:ext cx="6840756" cy="2677439"/>
        </p:xfrm>
        <a:graphic>
          <a:graphicData uri="http://schemas.openxmlformats.org/drawingml/2006/table">
            <a:tbl>
              <a:tblPr/>
              <a:tblGrid>
                <a:gridCol w="648072"/>
                <a:gridCol w="864687"/>
                <a:gridCol w="698196"/>
                <a:gridCol w="772780"/>
                <a:gridCol w="873288"/>
                <a:gridCol w="1018836"/>
                <a:gridCol w="946062"/>
                <a:gridCol w="1018835"/>
              </a:tblGrid>
              <a:tr h="3600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Каталог</a:t>
                      </a:r>
                    </a:p>
                  </a:txBody>
                  <a:tcPr marL="5143" marR="5143" marT="51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Сух.вес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</a:p>
                  </a:txBody>
                  <a:tcPr marL="5143" marR="5143" marT="51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Аск.к-та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мг/100г</a:t>
                      </a:r>
                    </a:p>
                  </a:txBody>
                  <a:tcPr marL="5143" marR="5143" marT="51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Монос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., %</a:t>
                      </a:r>
                    </a:p>
                  </a:txBody>
                  <a:tcPr marL="5143" marR="5143" marT="51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., %</a:t>
                      </a:r>
                    </a:p>
                  </a:txBody>
                  <a:tcPr marL="5143" marR="5143" marT="51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Орг.к-ты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% </a:t>
                      </a:r>
                    </a:p>
                  </a:txBody>
                  <a:tcPr marL="5143" marR="5143" marT="51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Фенол.соед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., мг/100г</a:t>
                      </a:r>
                    </a:p>
                  </a:txBody>
                  <a:tcPr marL="5143" marR="5143" marT="51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0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 846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Landra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12,44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53,58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15,64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0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 239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Landra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12,24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33,84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9,25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0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 522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caudatus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7,64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62,04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9,89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0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 522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caudatus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10,36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81,78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0,77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57,69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0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 88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caudatus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67,68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0,62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34,88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06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caudatus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10,28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45,12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21,15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0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 87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caudatus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10,20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87,42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0,65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32,39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06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caudatus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11,24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39,48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0,63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28,23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3429000"/>
          <a:ext cx="6768756" cy="1992331"/>
        </p:xfrm>
        <a:graphic>
          <a:graphicData uri="http://schemas.openxmlformats.org/drawingml/2006/table">
            <a:tbl>
              <a:tblPr/>
              <a:tblGrid>
                <a:gridCol w="648072"/>
                <a:gridCol w="936104"/>
                <a:gridCol w="672076"/>
                <a:gridCol w="752084"/>
                <a:gridCol w="752084"/>
                <a:gridCol w="752084"/>
                <a:gridCol w="752084"/>
                <a:gridCol w="856092"/>
                <a:gridCol w="648076"/>
              </a:tblGrid>
              <a:tr h="2443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Каталог</a:t>
                      </a:r>
                    </a:p>
                  </a:txBody>
                  <a:tcPr marL="5143" marR="5143" marT="51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Хл.А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Хл.В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Хл-лы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Кар-ды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Кар-ны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β-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каротин</a:t>
                      </a:r>
                    </a:p>
                  </a:txBody>
                  <a:tcPr marL="5143" marR="5143" marT="51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белок</a:t>
                      </a:r>
                    </a:p>
                  </a:txBody>
                  <a:tcPr marL="5143" marR="5143" marT="5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71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 846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Landra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57,25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23,59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80,84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19,10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3,72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3,655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71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 239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Landra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71,40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30,11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101,51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20,81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4,59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4,484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71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 522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caudatus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58,06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19,56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77,62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22,69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3,600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71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 522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caudatus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2,32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7,58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1,89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0,331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12,41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71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 88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caudatus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4,81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2,61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7,42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1,83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0,333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13,96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7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caudatus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5,13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8,39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2,31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0,396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14,58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71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 87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caudatus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5,65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8,41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2,57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13,03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7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caudatus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4,96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2,24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7,20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1,94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0,337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11,48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7" name="Picture 5" descr="F:\фото\редька 2018\iCloud Photos\IMG_180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797152"/>
            <a:ext cx="1944216" cy="1916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\редька 2018\ви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6632"/>
            <a:ext cx="3168352" cy="3744416"/>
          </a:xfrm>
          <a:prstGeom prst="rect">
            <a:avLst/>
          </a:prstGeom>
          <a:noFill/>
        </p:spPr>
      </p:pic>
      <p:pic>
        <p:nvPicPr>
          <p:cNvPr id="4099" name="Picture 3" descr="F:\фото\редька 2018\викус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312368" cy="22682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Викуся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Урожайность: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2,7- 3,0 кг/м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Вегетационный период: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19-22 дня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Масса товарного корнеплода: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27-30 г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Сухое вещество: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8,7%;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Аскорбиновая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к-та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25,5 мг/100г.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МОРФОЛОГИЧЕСКИЕ ПРИЗНАКИ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Розетка листьев: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прямостоячая, компактная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Высота розетки: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10-15 см.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Диаметр розетки: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10-14 см.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Тенденция к образованию цветоноса: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слабая.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Длина корнеплода: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3,0-4,5 см.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Диаметр корнеплода: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3,0-3,4 см.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20486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347864" y="1196752"/>
          <a:ext cx="56886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51920" y="620688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Географическое происхождение изучаемых образцов редиса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4664"/>
            <a:ext cx="2952328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just"/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</a:p>
          <a:p>
            <a:pPr algn="just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115 образцов редиса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90872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Таксономическая характеристика изучаемого коллекционного материала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5410944" cy="50891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Материал исследований</a:t>
            </a:r>
          </a:p>
        </p:txBody>
      </p:sp>
      <p:pic>
        <p:nvPicPr>
          <p:cNvPr id="11" name="Picture 2" descr="E:\фото\редис пк 2018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1772816"/>
            <a:ext cx="2193475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4" descr="C:\Users\nazar\Desktop\Новая папка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420888"/>
            <a:ext cx="1840204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39552" y="1484784"/>
            <a:ext cx="2555776" cy="307777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pPr algn="ct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rubescens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Sinsk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(59 обр.)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600" y="3140968"/>
            <a:ext cx="2376264" cy="307777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pPr algn="ct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striatus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Sinsk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(30 обр.)</a:t>
            </a:r>
          </a:p>
        </p:txBody>
      </p:sp>
      <p:pic>
        <p:nvPicPr>
          <p:cNvPr id="17" name="Picture 3" descr="E:\фото\редис пк 2018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1813532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6" descr="C:\Users\nazar\Desktop\Новая папка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501008"/>
            <a:ext cx="1512168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835696" y="4581128"/>
            <a:ext cx="1835696" cy="307777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pPr algn="ct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radicula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(12 обр.)</a:t>
            </a:r>
          </a:p>
        </p:txBody>
      </p:sp>
      <p:pic>
        <p:nvPicPr>
          <p:cNvPr id="21" name="Picture 8" descr="C:\Users\nazar\Desktop\Новая папка\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941168"/>
            <a:ext cx="1440160" cy="1466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0" y="4869160"/>
            <a:ext cx="2088232" cy="307777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pPr algn="ct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chloris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Alef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( 2 обр.)</a:t>
            </a:r>
          </a:p>
        </p:txBody>
      </p:sp>
      <p:pic>
        <p:nvPicPr>
          <p:cNvPr id="23" name="Picture 2" descr="E:\фото\редис пк 2018\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5" y="5301208"/>
            <a:ext cx="165618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3779912" y="4581128"/>
            <a:ext cx="1728192" cy="307777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pPr algn="ct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sinensis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(3 обр.)</a:t>
            </a:r>
          </a:p>
        </p:txBody>
      </p:sp>
      <p:pic>
        <p:nvPicPr>
          <p:cNvPr id="25" name="Picture 10" descr="C:\Users\nazar\Desktop\Новая папка\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0355" y="4941168"/>
            <a:ext cx="1875741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5508104" y="4581128"/>
            <a:ext cx="2160240" cy="307777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pPr algn="ct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roseus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Sinsk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(9 обр.)</a:t>
            </a:r>
          </a:p>
        </p:txBody>
      </p:sp>
      <p:pic>
        <p:nvPicPr>
          <p:cNvPr id="27" name="Picture 9" descr="C:\Users\nazar\Desktop\Новая папка\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4941168"/>
            <a:ext cx="1728192" cy="1580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99384" y="764704"/>
          <a:ext cx="554461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5410944" cy="50891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Материал исследований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620688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Географическое происхождение изучаемых образцов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редьки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2952328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just"/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образцов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редьки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Таксономическая характеристика изучаемого коллекционного материала</a:t>
            </a:r>
          </a:p>
        </p:txBody>
      </p:sp>
      <p:pic>
        <p:nvPicPr>
          <p:cNvPr id="1026" name="Picture 2" descr="F:\фото\редька 2 2017\IMG_910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1152128" cy="111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F:\фото\редька 2018\пош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628800"/>
            <a:ext cx="1489569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F:\фото\редька 2018\67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589240"/>
            <a:ext cx="1645959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F:\фото\редька 2018\11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5589240"/>
            <a:ext cx="1395797" cy="1088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F:\фото\редька 2018\454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5589240"/>
            <a:ext cx="1296144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3" name="Picture 9" descr="F:\фото\редька 2018\прп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5805264"/>
            <a:ext cx="648072" cy="964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4" name="Picture 10" descr="F:\фото\редька 2018\аогрп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4437112"/>
            <a:ext cx="832092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5" name="Picture 11" descr="F:\фото\редька 2018\аропо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437112"/>
            <a:ext cx="859591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6" name="Picture 12" descr="F:\фото\редька 2018\IMG_4723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2411759" y="4437112"/>
            <a:ext cx="818618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7" name="Picture 13" descr="F:\фото\редька 2018\IMG_4724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4437112"/>
            <a:ext cx="864096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9" name="Picture 15" descr="F:\фото\редька 2018\IMG_4726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5801883"/>
            <a:ext cx="864096" cy="9394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0" name="Picture 16" descr="F:\фото\редька 2018\IMG_4710.jpe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11760" y="5805264"/>
            <a:ext cx="75608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1" name="Picture 17" descr="F:\фото\редька 2018\аврв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91680" y="2996952"/>
            <a:ext cx="1694306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2" name="Picture 18" descr="F:\фото\редька 2018\ала.jp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520" y="2996952"/>
            <a:ext cx="1152128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79512" y="134076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niger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(L.)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Sinsk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1680" y="134076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hybernus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278092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sativus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63688" y="278092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rubrus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Sinsk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414908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var. lobo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9632" y="414908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virens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Sazon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7784" y="414908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rubidus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Sazon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558924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incarnatus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Sazon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5736" y="55892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syrengeus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Sazon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4008" y="522920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subsp.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acanthiformis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Blabch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Stankev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410944" cy="50891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Методика исследований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20689"/>
            <a:ext cx="60486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Полевые опыты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(2016-2018 гг.):</a:t>
            </a:r>
          </a:p>
          <a:p>
            <a:pPr algn="just"/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Условия выращивания: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Защищенный грунт: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-зимняя остекленная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теплица;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-весенняя поликарбонатная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теплица;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Открытый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грунт;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Интенсивная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светокультура.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Лабораторные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опыты.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Биохимическая оценка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сухое вещество - высушивание в термостате до постоянной массы, аскорбиновая кислота – титрование с краской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Тильманса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пигменты (хлорофиллы А и В,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каратиноиды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суммарное содержание каротинов,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β-каротин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– спектрофотометрическим методом.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Качественное и количественное определение биохимического состава - газо-жидкостная хроматография с масс-спектрометрией (ГЖХ МС).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Кислотоустойчивость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метод оценки алюмоустойчивости зерновых культур с использованием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эриохромцианинового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красителя. Содержание токсических концентраций хлорида алюминия - 16, 20 и 24 мг/л.</a:t>
            </a:r>
          </a:p>
          <a:p>
            <a:pPr lvl="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3" descr="D:\учеба\Учеба\редис 1 2017\IMG_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304256" cy="1680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4" descr="D:\учеба\Учеба\редис поле 2017\IMG_7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25144"/>
            <a:ext cx="2448272" cy="1883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E:\фото\редис пк 2018\IMG_0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88840"/>
            <a:ext cx="2304256" cy="2565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E:\фото\фото АФИ\IMG_9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085184"/>
            <a:ext cx="2520280" cy="1602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26064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Фенологические наблюдения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749316"/>
            <a:ext cx="3275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Вегетационный период.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3861048"/>
            <a:ext cx="72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Гистограмма распределения образцов редиса по длине вегетационного периода при выращивании в условиях защищенного и открытого грунта (2016-2018 гг.)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расчеты.редис\редька\вег п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437112"/>
            <a:ext cx="4680520" cy="21680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F:\расчеты.редис\редька\вг реди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7"/>
            <a:ext cx="4176464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Снимок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456384" cy="2736304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188640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2.Устойчивость к раннему стеблеванию.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124744"/>
          <a:ext cx="7560840" cy="1962912"/>
        </p:xfrm>
        <a:graphic>
          <a:graphicData uri="http://schemas.openxmlformats.org/drawingml/2006/table">
            <a:tbl>
              <a:tblPr/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4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растений перешедших в фазу стеблевания,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 10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11-20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21-50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более 50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67544" y="548680"/>
            <a:ext cx="81003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Бальная шкала устойчивости образцов редиса и редьки к раннему стеблеванию в условиях длинного дня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3717032"/>
          <a:ext cx="8136904" cy="2736303"/>
        </p:xfrm>
        <a:graphic>
          <a:graphicData uri="http://schemas.openxmlformats.org/drawingml/2006/table">
            <a:tbl>
              <a:tblPr/>
              <a:tblGrid>
                <a:gridCol w="796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0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4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654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676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образцов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Редис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Редька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</a:tr>
              <a:tr h="306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Весенняя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теплица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Открытый грунт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3528" y="3140968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образцов редиса и редьки по устойчивости к стеблеванию в весенней теплице и открытом грунте, 2016-2018 гг.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Морфологические особенности и продуктивность растений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редиса и редьки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268759"/>
          <a:ext cx="8424935" cy="4993918"/>
        </p:xfrm>
        <a:graphic>
          <a:graphicData uri="http://schemas.openxmlformats.org/drawingml/2006/table">
            <a:tbl>
              <a:tblPr/>
              <a:tblGrid>
                <a:gridCol w="2405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5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20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20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77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56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97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70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56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Признак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600" baseline="-25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600" baseline="-25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600" baseline="-25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Variance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Std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Dev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Cv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Standart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error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Высота розетки, см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20,12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14,50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28,01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7,97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14,03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Диаметр розетки, см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16,50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12,34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22,18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4,44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12,78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Длина листа, см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11,14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8,48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14,29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11,84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Ширина листа, см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7,29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5,11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9,49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13,17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6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листовой поверхности, см</a:t>
                      </a:r>
                      <a:r>
                        <a:rPr lang="ru-RU" sz="16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430,15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249,38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699,33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9404,63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96,97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22,54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9,04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Длина корнеплода, см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4,50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9,40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41,60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6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Диаметр корнеплода, см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2,54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15,54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корнеплода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1,93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56,55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Масса растения, г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34,93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17,90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62,19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85,52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9,24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26,46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Масса корнеплода, г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18,35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9,83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31,25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20,92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24,92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корнеплода,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53,07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41,63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65,20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14,04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7,06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5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Урожайность, кг/м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6,25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24,92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8" marR="6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661919"/>
            <a:ext cx="8136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Характеристика количественных признаков листового аппарата и корнеплода в среднем за 2016-2018 гг. в условиях открытого и защищенного грунта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052736"/>
          <a:ext cx="8280919" cy="5235447"/>
        </p:xfrm>
        <a:graphic>
          <a:graphicData uri="http://schemas.openxmlformats.org/drawingml/2006/table">
            <a:tbl>
              <a:tblPr/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Признак</a:t>
                      </a:r>
                    </a:p>
                  </a:txBody>
                  <a:tcPr marL="9388" marR="9388" marT="9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ru-RU" sz="1600" b="0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ru-RU" sz="1600" b="0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min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ru-RU" sz="1600" b="0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max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Variance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Std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Dev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Cv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%</a:t>
                      </a: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Standart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error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Высота розетки, см</a:t>
                      </a: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21,75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12,80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29,75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11,93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3,45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15,88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Диаметр розетки, см</a:t>
                      </a: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26,41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16,40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33,87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13,16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3,63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13,74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Длина листа, см</a:t>
                      </a: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13,22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6,80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18,40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3,59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1,89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14,33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Ширина листа, см</a:t>
                      </a: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9,14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5,80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11,58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1,46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1,21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13,22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Длина корнеплода, см</a:t>
                      </a: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12,44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3,60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29,45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32,01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5,66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45,48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0,63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Диаметр корнеплода, см</a:t>
                      </a: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5,40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2,69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8,08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18,51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Масса растения, г</a:t>
                      </a: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355,63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68,80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679,25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13977,39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118,23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33,24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13,14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Масса корнеплода, г</a:t>
                      </a: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230,66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46,50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510,50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8022,15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89,57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38,83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9,95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Индекс корнеплода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2,50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0,78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8,56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2,34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1,53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61,19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корнеплода, %</a:t>
                      </a: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65,19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13,19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86,08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146,20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12,09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18,55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1,34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Урожайность, кг/м</a:t>
                      </a:r>
                      <a:r>
                        <a:rPr lang="ru-RU" sz="1600" b="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248" marR="6524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2,20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4,86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0,73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38,83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9388" marR="9388" marT="9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11663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Характеристика количественных признаков листового аппарата и корнеплода редьки в среднем за 2016-2018 гг.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2145</Words>
  <Application>Microsoft Office PowerPoint</Application>
  <PresentationFormat>Экран (4:3)</PresentationFormat>
  <Paragraphs>1218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Материал исследований</vt:lpstr>
      <vt:lpstr>Материал исследований</vt:lpstr>
      <vt:lpstr>Методика исследований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Nazar Den</dc:creator>
  <cp:lastModifiedBy>HPNOUT</cp:lastModifiedBy>
  <cp:revision>71</cp:revision>
  <dcterms:created xsi:type="dcterms:W3CDTF">2019-08-31T07:38:38Z</dcterms:created>
  <dcterms:modified xsi:type="dcterms:W3CDTF">2019-09-11T06:55:25Z</dcterms:modified>
</cp:coreProperties>
</file>