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5"/>
  </p:notesMasterIdLst>
  <p:sldIdLst>
    <p:sldId id="256" r:id="rId2"/>
    <p:sldId id="258" r:id="rId3"/>
    <p:sldId id="276" r:id="rId4"/>
    <p:sldId id="257" r:id="rId5"/>
    <p:sldId id="274" r:id="rId6"/>
    <p:sldId id="260" r:id="rId7"/>
    <p:sldId id="275" r:id="rId8"/>
    <p:sldId id="261" r:id="rId9"/>
    <p:sldId id="262" r:id="rId10"/>
    <p:sldId id="277" r:id="rId11"/>
    <p:sldId id="278" r:id="rId12"/>
    <p:sldId id="279" r:id="rId13"/>
    <p:sldId id="273" r:id="rId14"/>
    <p:sldId id="271" r:id="rId15"/>
    <p:sldId id="272" r:id="rId16"/>
    <p:sldId id="265" r:id="rId17"/>
    <p:sldId id="266" r:id="rId18"/>
    <p:sldId id="267" r:id="rId19"/>
    <p:sldId id="268" r:id="rId20"/>
    <p:sldId id="269" r:id="rId21"/>
    <p:sldId id="270" r:id="rId22"/>
    <p:sldId id="280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330EA-8C2D-4D9B-A286-CA5C1A071275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59ABA-B71F-4FCA-946A-EED6314F8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59ABA-B71F-4FCA-946A-EED6314F80F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9A82-0608-4BD9-9328-AB83B046140F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6CB5BE2-EE1E-43F7-A41B-B58DA44F8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9A82-0608-4BD9-9328-AB83B046140F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5BE2-EE1E-43F7-A41B-B58DA44F8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9A82-0608-4BD9-9328-AB83B046140F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5BE2-EE1E-43F7-A41B-B58DA44F8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9A82-0608-4BD9-9328-AB83B046140F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6CB5BE2-EE1E-43F7-A41B-B58DA44F8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9A82-0608-4BD9-9328-AB83B046140F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5BE2-EE1E-43F7-A41B-B58DA44F8E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9A82-0608-4BD9-9328-AB83B046140F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5BE2-EE1E-43F7-A41B-B58DA44F8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9A82-0608-4BD9-9328-AB83B046140F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6CB5BE2-EE1E-43F7-A41B-B58DA44F8E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9A82-0608-4BD9-9328-AB83B046140F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5BE2-EE1E-43F7-A41B-B58DA44F8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9A82-0608-4BD9-9328-AB83B046140F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5BE2-EE1E-43F7-A41B-B58DA44F8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9A82-0608-4BD9-9328-AB83B046140F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5BE2-EE1E-43F7-A41B-B58DA44F8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9A82-0608-4BD9-9328-AB83B046140F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5BE2-EE1E-43F7-A41B-B58DA44F8E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0E99A82-0608-4BD9-9328-AB83B046140F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6CB5BE2-EE1E-43F7-A41B-B58DA44F8E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-cabbage-2747316_1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642918"/>
            <a:ext cx="8502862" cy="49685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214554"/>
            <a:ext cx="8458200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Результаты изучения генетического разнообразия капусты в Южном регионе России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4214818"/>
            <a:ext cx="3262306" cy="785818"/>
          </a:xfrm>
        </p:spPr>
        <p:txBody>
          <a:bodyPr>
            <a:normAutofit fontScale="25000" lnSpcReduction="20000"/>
          </a:bodyPr>
          <a:lstStyle/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ctr"/>
            <a:r>
              <a:rPr lang="ru-RU" sz="12800" b="1" dirty="0" smtClean="0">
                <a:solidFill>
                  <a:srgbClr val="FFFF00"/>
                </a:solidFill>
              </a:rPr>
              <a:t>Т.Т. Агеева</a:t>
            </a:r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Autofit/>
          </a:bodyPr>
          <a:lstStyle/>
          <a:p>
            <a:pPr algn="ctr" hangingPunct="0"/>
            <a:r>
              <a:rPr lang="ru-RU" sz="2800" b="1" dirty="0" smtClean="0"/>
              <a:t>Химический состав белокочанной капусты, </a:t>
            </a:r>
            <a:br>
              <a:rPr lang="ru-RU" sz="2800" b="1" dirty="0" smtClean="0"/>
            </a:br>
            <a:r>
              <a:rPr lang="ru-RU" sz="2800" b="1" dirty="0" smtClean="0"/>
              <a:t>% на сырую массу</a:t>
            </a:r>
            <a:endParaRPr lang="ru-RU" sz="2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428736"/>
          <a:ext cx="8686804" cy="5383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9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09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09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09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09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409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4097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каталога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 образца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Происхождение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Сухое вещество, в %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Сумма сахаров,</a:t>
                      </a: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Кислот-ность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по яблочной кислоте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Аскорби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новая</a:t>
                      </a: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кислота</a:t>
                      </a: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мг%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7"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Раннеспелая группа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Вр.2171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Крафт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С/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Тимофеева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8.08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4.78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0.13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33.12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Вр.2025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Трансфер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С/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Тимофеева, ВНИИ риса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7.16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4.53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0.17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27.55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Вр.1855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Казачок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С/с Тимофеева, ВНИИ риса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7.2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4.2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0.09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39.31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Вр.2182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Млада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ВНИИ риса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6.52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4.24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0.08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31.20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Вр.2169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Атаман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ВНИИ риса, С/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Тимофеева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6.44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4.53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0.15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35.04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Среднеспелая группа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2214554"/>
          <a:ext cx="8686804" cy="2438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9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09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09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09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09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409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4097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каталога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 образца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Происхождение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Сухое вещество, в %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Сумма сахаров,</a:t>
                      </a: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Кислот-ность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по яблочной кислоте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Аскорби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новая</a:t>
                      </a: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кислота</a:t>
                      </a: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мг%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Вр.2172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Прима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ВНИИ риса, С/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Тимофеева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7.28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4.43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0.11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27.36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Вр.2179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Грация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ВНИИ риса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7.28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4.18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0.10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29.28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71546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Среднепоздняя и позднеспелая группы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26667682"/>
              </p:ext>
            </p:extLst>
          </p:nvPr>
        </p:nvGraphicFramePr>
        <p:xfrm>
          <a:off x="214282" y="2143116"/>
          <a:ext cx="8686804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3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8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62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92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9268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4097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каталога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 образца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Происхождение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Сухое вещество, в %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Сумма сахаров,</a:t>
                      </a: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Кислотность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яблочной кислоте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Аскорби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новая</a:t>
                      </a: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кислота</a:t>
                      </a: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мг%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Вр.2174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Доминанта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С/с Тимофеева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10.08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3.86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0.33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34.83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Вр.2108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Илона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С/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Тимофеева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9.24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4.78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0.11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33.12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Вр.1850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Крюмон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С/с Тимофеева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8.80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4.16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0.25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36.82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Вр.2181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Марьяна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ВНИИ риса, С/с Тимофеева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8.74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4.80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0.20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31.25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Вр.2153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Престиж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С/с Тимофеева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8.60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3.49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0.19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25.99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Вр.2140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Валентина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С/с Тимофеева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8.44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3.15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0.16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28.56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86800" cy="1295400"/>
          </a:xfrm>
        </p:spPr>
        <p:txBody>
          <a:bodyPr>
            <a:normAutofit fontScale="90000"/>
          </a:bodyPr>
          <a:lstStyle/>
          <a:p>
            <a:pPr algn="ctr" hangingPunct="0"/>
            <a:r>
              <a:rPr lang="ru-RU" sz="3600" dirty="0" smtClean="0"/>
              <a:t>СРЕДНИЕ МНОГОЛЕТНИЕ ДАННЫЕ КОЛЛЕКЦИИ БЕЛОКОЧАННОЙ КАПУСТЫ</a:t>
            </a:r>
            <a:br>
              <a:rPr lang="ru-RU" sz="3600" dirty="0" smtClean="0"/>
            </a:br>
            <a:r>
              <a:rPr lang="ru-RU" sz="3600" dirty="0" smtClean="0"/>
              <a:t> 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2285992"/>
          <a:ext cx="8686679" cy="3728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1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09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01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17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12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7387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97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2798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81685"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каталога ВИР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Происхождение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gridSpan="6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Урожайность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1685">
                <a:tc v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v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v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делянки по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годам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Средняя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вес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тов.коч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% к 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1685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St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1830</a:t>
                      </a: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Номер первый </a:t>
                      </a:r>
                      <a:r>
                        <a:rPr lang="ru-RU" sz="16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грибовский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Россия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5.9</a:t>
                      </a: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5.3</a:t>
                      </a: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5.8</a:t>
                      </a: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5,7</a:t>
                      </a: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0,6</a:t>
                      </a: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3072" marR="43072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2317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1562</a:t>
                      </a: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Golden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Acre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Канада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10.5</a:t>
                      </a: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9.8</a:t>
                      </a: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10.1</a:t>
                      </a: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175</a:t>
                      </a:r>
                    </a:p>
                  </a:txBody>
                  <a:tcPr marL="43072" marR="43072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9615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вр.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1757</a:t>
                      </a: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Musketeer F</a:t>
                      </a:r>
                      <a:r>
                        <a:rPr lang="ru-RU" sz="1600" baseline="-25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Нидерланды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9.5</a:t>
                      </a: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8.3</a:t>
                      </a: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9.0</a:t>
                      </a: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0,9</a:t>
                      </a: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158</a:t>
                      </a:r>
                    </a:p>
                  </a:txBody>
                  <a:tcPr marL="43072" marR="43072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1123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1432</a:t>
                      </a: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Золотой гектар 1432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Россия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8.1</a:t>
                      </a: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7.9</a:t>
                      </a: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8.5</a:t>
                      </a: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8,2</a:t>
                      </a: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0,8</a:t>
                      </a: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144</a:t>
                      </a:r>
                    </a:p>
                  </a:txBody>
                  <a:tcPr marL="43072" marR="43072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9615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вр.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1575</a:t>
                      </a: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Juna</a:t>
                      </a: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Германия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8.2</a:t>
                      </a: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8.0</a:t>
                      </a: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7.9</a:t>
                      </a: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8,0</a:t>
                      </a: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0,8</a:t>
                      </a: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140</a:t>
                      </a:r>
                    </a:p>
                  </a:txBody>
                  <a:tcPr marL="43072" marR="43072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1123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1544</a:t>
                      </a: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Стахановка 1513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Россия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6.5</a:t>
                      </a: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6.9</a:t>
                      </a: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6,6</a:t>
                      </a: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0,6</a:t>
                      </a: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116</a:t>
                      </a:r>
                    </a:p>
                  </a:txBody>
                  <a:tcPr marL="43072" marR="43072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1142976" y="1714488"/>
            <a:ext cx="7086600" cy="50006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ДИТМАРСКАЯ РАННЯЯ (83 – 108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дней)</a:t>
            </a:r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СЛАВА (110 – 132 дня)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2071678"/>
          <a:ext cx="8686796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65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430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1895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Слава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Энкгойзена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Россия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15.5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15.3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15.2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2650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Арагац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Армения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32.0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29.3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30.4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30.8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3,1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203</a:t>
                      </a: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вр.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2128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Местная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Азербайджан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25.9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27.1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26,5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2,6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174</a:t>
                      </a: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2675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Gloria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Hybrid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Osena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Дания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23.8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22.9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25.1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23.9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2,4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157</a:t>
                      </a: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1960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Слава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Германия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18.6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21.7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20.0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20.1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132</a:t>
                      </a: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1950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Лебяжинская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Россия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1.9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2.0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19,5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128</a:t>
                      </a: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2291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Sweet Midseason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Канада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18.6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19.2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19.3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19.0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125</a:t>
                      </a: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2240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Кух-и-мин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ранний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Китай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15.9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16.8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16.1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16,3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1,6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107</a:t>
                      </a: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2304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Vanguard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Австралия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16.1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16.3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16.0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16,1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1,6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106</a:t>
                      </a: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1214422"/>
          <a:ext cx="8686679" cy="1213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1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65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674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12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7387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97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2798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81685"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каталога ВИР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Происхождение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gridSpan="6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Урожайность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1685">
                <a:tc v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v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v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делянки по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годам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Средняя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вес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тов.коч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% к 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42984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Белорусская (127 – 141 день)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2857496"/>
          <a:ext cx="8686800" cy="257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51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430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St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Белорусская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Россия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22.2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22.3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23.0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22.5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2406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Надежда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Россия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21.9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22.1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23.3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22,4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2108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Подарок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2500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Россия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20.7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22.0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21.5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21,4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2,1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2323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Сибирячка 60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Россия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22.3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21.2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21.0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21.4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2,1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2607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Казахстан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18.6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19.3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19.1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19.0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1,9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84</a:t>
                      </a: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2000240"/>
          <a:ext cx="8686679" cy="1213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1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5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46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12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8632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2798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81685"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каталога ВИР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Происхождение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gridSpan="6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Урожайность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1685">
                <a:tc v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v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v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делянки по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годам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Средняя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вес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тов.коч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% к 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57150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ГОЛЛАНДСКАЯ ПЛОСКАЯ (127 – 141 день)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2071678"/>
          <a:ext cx="8686797" cy="454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430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St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2078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Брауншвейг-ская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Украина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22.7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21.8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22.0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22,2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Quintal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ru-RU" sz="16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Auvergne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Франция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38.8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42.6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40.7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40,7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4,1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183</a:t>
                      </a: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2465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Orgivol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Пакистан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31.6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33.0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30.5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31.7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3,2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143</a:t>
                      </a: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2000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Брауншвейгская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скавирская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Украина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28.4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27.6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28.1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28,0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2,8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126</a:t>
                      </a: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2665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Местная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Сирия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28.0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26.9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28.1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27,6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2,8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124</a:t>
                      </a: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2211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Киевская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116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Украина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24.6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25.2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25.0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24.9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112</a:t>
                      </a: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1148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Late Premium Flat Dutch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США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24.0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23.9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23.95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2,4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108</a:t>
                      </a: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1669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Де-Фриз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AM-6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Россия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19.8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23.3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22.6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21.9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102</a:t>
                      </a: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2617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Хуторок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Россия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22.4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22.0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20.8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21,7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1690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All Head Select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США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22.0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19.3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21.7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2,1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214422"/>
          <a:ext cx="8686679" cy="1213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46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12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8632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2798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81685"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каталога ВИР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Происхождение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gridSpan="6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Урожайность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1685">
                <a:tc v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v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v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делянки по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годам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Средняя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вес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тов.коч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% к 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54290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Амагер (127 – 141 день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1" cy="5190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59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15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3338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St 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829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Амагер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611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Россия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18.5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21.2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20.4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20.0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2.0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1696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Wisconsin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Ballhead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США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31.2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29.4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31.0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30,5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152</a:t>
                      </a: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1905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Датская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США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23.8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22.7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24.8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23.7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2,4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124</a:t>
                      </a: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2559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Молдаванка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Молдавия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24.1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23.9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24.0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24.0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2,4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120</a:t>
                      </a: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2418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Белоснежка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Украина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22.7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23.1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23.7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23.2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2,3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116</a:t>
                      </a: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2384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Amager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Freege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Mizerow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Польша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22.2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24.1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23.0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23.1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2,3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116</a:t>
                      </a: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2374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Harris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Resistant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Danish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США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21.8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23.1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22.4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112</a:t>
                      </a: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2639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Клавдия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Молдавия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19.8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21.6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20.9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20.9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2,1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105</a:t>
                      </a: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2387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Amager 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Tallstemmed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Дания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22.1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18.5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21.3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20.6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2,1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103</a:t>
                      </a: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07464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2351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Wisconsin Hollander n 8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США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19.5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20.8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21.0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20.4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102</a:t>
                      </a: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07464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2652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Волна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Молдавия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18.8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21.0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20.0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19.9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714356"/>
          <a:ext cx="8686679" cy="1213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59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02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12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345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2798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81685"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каталога ВИР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Происхождение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gridSpan="6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Урожайность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1685">
                <a:tc v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v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v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делянки по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годам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Средняя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вес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тов.коч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% к 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432048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Лангендейская</a:t>
            </a:r>
            <a:r>
              <a:rPr lang="ru-RU" sz="2400" dirty="0" smtClean="0">
                <a:solidFill>
                  <a:schemeClr val="tx1"/>
                </a:solidFill>
              </a:rPr>
              <a:t> зимняя (138 – 155 дней)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01741255"/>
              </p:ext>
            </p:extLst>
          </p:nvPr>
        </p:nvGraphicFramePr>
        <p:xfrm>
          <a:off x="142844" y="1928802"/>
          <a:ext cx="8686798" cy="4682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20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15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5257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898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8469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6353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St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Вр.2039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Экстра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ru-RU" sz="16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Россия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20.2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19.3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21.5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20.3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047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2686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Predena F</a:t>
                      </a:r>
                      <a:r>
                        <a:rPr lang="ru-RU" sz="1600" baseline="-25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Нидерланды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26.5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27.3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27.1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26.9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2,7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133</a:t>
                      </a:r>
                    </a:p>
                  </a:txBody>
                  <a:tcPr marL="46921" marR="46921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469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2603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Invernale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Италия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25.4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26.8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26.2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26.1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2,6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129</a:t>
                      </a:r>
                    </a:p>
                  </a:txBody>
                  <a:tcPr marL="46921" marR="46921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469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2489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Loke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Швеция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24.3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25.0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25.8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25,0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123</a:t>
                      </a:r>
                    </a:p>
                  </a:txBody>
                  <a:tcPr marL="46921" marR="46921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469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2327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Orig. Vezufa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Нидерланды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24.2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23.8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24.4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24,1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2,4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119</a:t>
                      </a: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1364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2459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Langendijker Dauer I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Нидерланды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20.7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19.5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20.1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99</a:t>
                      </a: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5361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2497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Langendijker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Dauerweiss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Нидерланды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18.8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19.3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19.1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94</a:t>
                      </a: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69143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2577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Dural Resistant Winter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Дания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17.6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18.3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18.0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17.9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1,8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88</a:t>
                      </a: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58857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2460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Langendijker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Dauer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II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Нидерланды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18.2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17.6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18.1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17.9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1,8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88</a:t>
                      </a: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1071546"/>
          <a:ext cx="8686679" cy="1213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02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12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345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2798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81685"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каталога ВИР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Происхождение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gridSpan="6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Урожайность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1685">
                <a:tc v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v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v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делянки по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годам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Средняя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вес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тов.коч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% к 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142984"/>
            <a:ext cx="8686800" cy="685784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Марнополка</a:t>
            </a:r>
            <a:r>
              <a:rPr lang="ru-RU" sz="2400" dirty="0" smtClean="0">
                <a:solidFill>
                  <a:schemeClr val="tx1"/>
                </a:solidFill>
              </a:rPr>
              <a:t> (140 – 160 дней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2714620"/>
          <a:ext cx="8686799" cy="308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430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St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2062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Судья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146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Россия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18.7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20.4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21.0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20.0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2222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Maritza 48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Болгария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34.8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36.0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35.0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35.2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3,5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163</a:t>
                      </a: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2651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Местная ранняя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Казахстан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31.0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29.7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32.5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31,1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3,1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156</a:t>
                      </a: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1395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Марнополско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Болгария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24.1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23.7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24.3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24.0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2,4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120</a:t>
                      </a: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1391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Бузовско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бяло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Болгария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24.0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22.8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23.1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23.3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2,3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115</a:t>
                      </a: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2312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Виктория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86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Румыния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23.1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22.9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23.2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23.0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2,3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115</a:t>
                      </a: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2151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Судья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Узбекистан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21.7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22.3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22.0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110</a:t>
                      </a: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1857364"/>
          <a:ext cx="8686679" cy="1213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02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12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345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2798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81685"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каталога ВИР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Происхождение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gridSpan="6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Урожайность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1685">
                <a:tc v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v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v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делянки по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годам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Средняя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вес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тов.коч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% к 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4937141"/>
          </a:xfrm>
        </p:spPr>
        <p:txBody>
          <a:bodyPr>
            <a:normAutofit fontScale="70000" lnSpcReduction="20000"/>
          </a:bodyPr>
          <a:lstStyle/>
          <a:p>
            <a:pPr indent="468000" hangingPunct="0"/>
            <a:r>
              <a:rPr lang="ru-RU" dirty="0"/>
              <a:t>Выращивание капусты белокочанной на юге России имеет свои особенности, связанные с климатическими условиями региона. </a:t>
            </a:r>
            <a:r>
              <a:rPr lang="ru-RU" dirty="0" smtClean="0"/>
              <a:t>   С </a:t>
            </a:r>
            <a:r>
              <a:rPr lang="ru-RU" dirty="0"/>
              <a:t>одной стороны, благоприятные погодные условия в ранневесенний период,  позволяющие получать скороспелую капусту в открытом грунте,  но близость гор создает определенные </a:t>
            </a:r>
            <a:r>
              <a:rPr lang="ru-RU" dirty="0" smtClean="0"/>
              <a:t>трудности, </a:t>
            </a:r>
            <a:r>
              <a:rPr lang="ru-RU" dirty="0"/>
              <a:t>в связи с запоздалыми </a:t>
            </a:r>
            <a:r>
              <a:rPr lang="ru-RU" dirty="0" smtClean="0"/>
              <a:t>заморозками, иногда </a:t>
            </a:r>
            <a:r>
              <a:rPr lang="ru-RU" dirty="0"/>
              <a:t>даже в мае; с другой стороны, высокие летние температуры, сопровождающиеся воздушной засухой, создают стрессовые условия для роста и развития растений среднеспелого, среднепозднего и позднего сроков созревания. Для успешного выращивания капусты  в </a:t>
            </a:r>
            <a:r>
              <a:rPr lang="ru-RU" dirty="0" smtClean="0"/>
              <a:t>Адыгеи </a:t>
            </a:r>
            <a:r>
              <a:rPr lang="ru-RU" dirty="0"/>
              <a:t>необходим сортимент, максимально адаптированный к абиотическим и биотическим условиям региона.</a:t>
            </a:r>
          </a:p>
          <a:p>
            <a:pPr indent="468000"/>
            <a:r>
              <a:rPr lang="ru-RU" dirty="0"/>
              <a:t> </a:t>
            </a:r>
            <a:r>
              <a:rPr lang="ru-RU" dirty="0" smtClean="0"/>
              <a:t> Для </a:t>
            </a:r>
            <a:r>
              <a:rPr lang="ru-RU" dirty="0"/>
              <a:t>изучения </a:t>
            </a:r>
            <a:r>
              <a:rPr lang="ru-RU" dirty="0" smtClean="0"/>
              <a:t>нами были </a:t>
            </a:r>
            <a:r>
              <a:rPr lang="ru-RU" dirty="0"/>
              <a:t>взяты гибриды селекции ТСХА  и ВНИИ риса разных сроков созревания.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Ликуришка</a:t>
            </a:r>
            <a:r>
              <a:rPr lang="ru-RU" sz="2400" dirty="0" smtClean="0">
                <a:solidFill>
                  <a:schemeClr val="tx1"/>
                </a:solidFill>
              </a:rPr>
              <a:t> (140 – 160 дней)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2643182"/>
          <a:ext cx="86868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15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430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St 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Краснодарская</a:t>
                      </a: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Россия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27.2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27.5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26.2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27.0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2.7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2074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Багирская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Туркменистан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39.1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37.6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38.3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38.3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3,8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142</a:t>
                      </a: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2526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Ашхабадская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Туркменистан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26.4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28.1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27.0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27.2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2,7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101</a:t>
                      </a: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1906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Ликоришко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Болгария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25.3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26.5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26.0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25.9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2,6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1901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Ликуришка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дондуковская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Россия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27.0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26.1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25.0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26.0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2,6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1971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Ликуришка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A-1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Россия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24.6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25.8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25.3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25.2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93</a:t>
                      </a: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2129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Ликуришка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Румыния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21.6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22.4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21.8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21.9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81</a:t>
                      </a: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785926"/>
          <a:ext cx="8686679" cy="1213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02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12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345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2798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81685"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каталога ВИР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Происхождение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gridSpan="6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Урожайность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1685">
                <a:tc v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v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v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делянки по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годам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Средняя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вес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тов.коч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% к 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Завадовская (140 – 160 дней)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2571744"/>
          <a:ext cx="8686799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430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St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2212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Южанка 31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Россия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29.7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31.8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31.4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30.9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3,1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2287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Тираспольская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130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Молдавия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32.9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34.7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33.8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33.8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3,4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109</a:t>
                      </a: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2033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Молоканка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Украина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26.3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27.0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27.8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27.0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2,7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87</a:t>
                      </a: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2342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Молоканка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Россия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25.6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26.8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24.7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25.7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2,6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2225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Татарбунарская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Украина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25.7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25.8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26.4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25.9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2,6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2322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Донская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Россия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22.4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21.7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22.1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22.0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1998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Бузовка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147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Россия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19.6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22.0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21.4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21.0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2,1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2691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Украинская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294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Украина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20.8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21.5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21.0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2,1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Шахтерка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Украина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22.1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20.5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21.3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2,1</a:t>
                      </a:r>
                    </a:p>
                  </a:txBody>
                  <a:tcPr marL="46921" marR="4692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</a:p>
                  </a:txBody>
                  <a:tcPr marL="46921" marR="46921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714488"/>
          <a:ext cx="8686679" cy="1213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02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12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345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2798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81685"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каталога ВИР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Происхождение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gridSpan="6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Урожайность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1685">
                <a:tc v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v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v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делянки по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годам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Средняя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вес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тов.коч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% к 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72" marR="43072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выводы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686800" cy="4525963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1. Гибриды ВНИИ риса и ТСХА подходят для выращивания в южной зоне РФ;</a:t>
            </a:r>
          </a:p>
          <a:p>
            <a:pPr marL="514350" indent="-51435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2. Для выращивания в предгорной зоне Северного Кавказа подходят представители всех изученных сортотипов за исключением </a:t>
            </a:r>
            <a:r>
              <a:rPr lang="ru-RU" dirty="0" err="1" smtClean="0">
                <a:solidFill>
                  <a:schemeClr val="tx1"/>
                </a:solidFill>
              </a:rPr>
              <a:t>сортотипа</a:t>
            </a:r>
            <a:r>
              <a:rPr lang="ru-RU" dirty="0" smtClean="0">
                <a:solidFill>
                  <a:schemeClr val="tx1"/>
                </a:solidFill>
              </a:rPr>
              <a:t> Завадовская;</a:t>
            </a:r>
          </a:p>
          <a:p>
            <a:pPr marL="514350" indent="-51435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3. Выделены образцы с селекционно-ценными признаками скороспелости, продуктивности, качества урожая и ценного биохимического состава.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80" y="188640"/>
            <a:ext cx="8371656" cy="5891485"/>
          </a:xfrm>
        </p:spPr>
      </p:pic>
      <p:sp>
        <p:nvSpPr>
          <p:cNvPr id="5" name="TextBox 4"/>
          <p:cNvSpPr txBox="1"/>
          <p:nvPr/>
        </p:nvSpPr>
        <p:spPr>
          <a:xfrm>
            <a:off x="1000100" y="928670"/>
            <a:ext cx="71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5923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Урожай белокочанной капусты и его качество.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285860"/>
          <a:ext cx="8686804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858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1437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каталога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Образец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Происхождение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Товарный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урожай</a:t>
                      </a: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10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раст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Масса</a:t>
                      </a: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кочана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кг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Плотность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балл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Среднее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</a:t>
                      </a: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группе, %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gridSpan="7"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Раннеспелая группа</a:t>
                      </a: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Вр.2182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Млада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ВНИИ риса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14.6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1.5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5.0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117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Вр.2169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Атаман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ВНИИ риса, С/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Тимофеева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12.3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1.2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4.8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ctr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	Вр.1855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Трансфер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С/с Тимофеева, ВНИИ риса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11.7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1.2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5.0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94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Вр.2025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Казачок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С/с Тимофеева, ВНИИ риса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11.5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5.0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92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Среднее по группе: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12.5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Раннеспелая группа</a:t>
            </a:r>
            <a:endParaRPr lang="ru-RU" dirty="0"/>
          </a:p>
        </p:txBody>
      </p:sp>
      <p:pic>
        <p:nvPicPr>
          <p:cNvPr id="4" name="Содержимое 3" descr="1-54-e15430188849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861048"/>
            <a:ext cx="4211960" cy="2807635"/>
          </a:xfrm>
        </p:spPr>
      </p:pic>
      <p:pic>
        <p:nvPicPr>
          <p:cNvPr id="7" name="Рисунок 6" descr="9-17-326x3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96752"/>
            <a:ext cx="3096344" cy="2470315"/>
          </a:xfrm>
          <a:prstGeom prst="rect">
            <a:avLst/>
          </a:prstGeom>
        </p:spPr>
      </p:pic>
      <p:pic>
        <p:nvPicPr>
          <p:cNvPr id="8" name="Рисунок 7" descr="ataman_f1-500x5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1196752"/>
            <a:ext cx="2561828" cy="2520280"/>
          </a:xfrm>
          <a:prstGeom prst="rect">
            <a:avLst/>
          </a:prstGeom>
        </p:spPr>
      </p:pic>
      <p:pic>
        <p:nvPicPr>
          <p:cNvPr id="9" name="Рисунок 8" descr="b6043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-4068960" y="6858000"/>
            <a:ext cx="126440" cy="87269"/>
          </a:xfrm>
          <a:prstGeom prst="rect">
            <a:avLst/>
          </a:prstGeom>
        </p:spPr>
      </p:pic>
      <p:pic>
        <p:nvPicPr>
          <p:cNvPr id="10" name="Рисунок 9" descr="b60436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4077072"/>
            <a:ext cx="4449719" cy="2619490"/>
          </a:xfrm>
          <a:prstGeom prst="rect">
            <a:avLst/>
          </a:prstGeom>
        </p:spPr>
      </p:pic>
      <p:pic>
        <p:nvPicPr>
          <p:cNvPr id="11" name="Рисунок 10" descr="582db515dc42f2e36021f22ea0a3d343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08557" y="1196752"/>
            <a:ext cx="3435443" cy="27357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hangingPunct="0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Среднеспелая группа</a:t>
            </a:r>
            <a:endParaRPr lang="ru-RU" sz="1800" dirty="0">
              <a:latin typeface="Times New Roman"/>
              <a:ea typeface="Times New Roman"/>
              <a:cs typeface="Times New Roman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4" cy="358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9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74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09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09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409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4097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каталога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Образец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Происхождение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Товарный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урожай</a:t>
                      </a: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10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раст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Масса</a:t>
                      </a: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кочана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кг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Плотность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балл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Среднее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</a:t>
                      </a: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группе, %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Вр.2172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Прима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ВНИИ риса, С/</a:t>
                      </a:r>
                      <a:r>
                        <a:rPr lang="ru-RU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Тимофеева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17.8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Реванш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ВНИИ риса, С/с Тимофеева</a:t>
                      </a:r>
                      <a:endParaRPr lang="ru-RU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16.8</a:t>
                      </a:r>
                      <a:endParaRPr lang="ru-RU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ru-RU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</a:t>
                      </a:r>
                      <a:endParaRPr lang="ru-RU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Вр.2179</a:t>
                      </a:r>
                      <a:endParaRPr lang="ru-RU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Грация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ВНИИ риса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15.6</a:t>
                      </a:r>
                      <a:endParaRPr lang="ru-RU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</a:t>
                      </a:r>
                      <a:endParaRPr lang="ru-RU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Вр.2171</a:t>
                      </a:r>
                      <a:endParaRPr lang="ru-RU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Крафт</a:t>
                      </a:r>
                      <a:endParaRPr lang="ru-RU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С/</a:t>
                      </a:r>
                      <a:r>
                        <a:rPr lang="ru-RU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Тимофеева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по группе: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</a:t>
                      </a:r>
                      <a:endParaRPr lang="ru-RU" sz="16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Среднеспелая группа</a:t>
            </a:r>
          </a:p>
        </p:txBody>
      </p:sp>
      <p:pic>
        <p:nvPicPr>
          <p:cNvPr id="4" name="Содержимое 3" descr="582db515dc42f2e36021f22ea0a3d34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 flipV="1">
            <a:off x="683569" y="6798432"/>
            <a:ext cx="144016" cy="119134"/>
          </a:xfrm>
        </p:spPr>
      </p:pic>
      <p:pic>
        <p:nvPicPr>
          <p:cNvPr id="5" name="Рисунок 4" descr="15117.950x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1142984"/>
            <a:ext cx="3355082" cy="2808312"/>
          </a:xfrm>
          <a:prstGeom prst="rect">
            <a:avLst/>
          </a:prstGeom>
        </p:spPr>
      </p:pic>
      <p:pic>
        <p:nvPicPr>
          <p:cNvPr id="6" name="Рисунок 5" descr="456306820_w919_h430_semena-belokochannoj-kapus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4114465"/>
            <a:ext cx="4609082" cy="2743535"/>
          </a:xfrm>
          <a:prstGeom prst="rect">
            <a:avLst/>
          </a:prstGeom>
        </p:spPr>
      </p:pic>
      <p:pic>
        <p:nvPicPr>
          <p:cNvPr id="7" name="Рисунок 6" descr="31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1235592"/>
            <a:ext cx="4143404" cy="27561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Среднепоздняя и позднеспелая группы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000108"/>
          <a:ext cx="8686804" cy="4438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668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3345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каталога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Образец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Происхождение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Товарный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урожай</a:t>
                      </a: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10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раст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Масса</a:t>
                      </a: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кочана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кг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Плотность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балл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Среднее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</a:t>
                      </a: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группе, %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Вр.2108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Илона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С/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Тимофеева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25.1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2.5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4.9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155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Вр.2181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Марьяна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ВНИИ риса, С/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Тимофеева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22.4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2.2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5.0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138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Вр.2183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Олимп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ВНИИ риса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17.4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1.7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5.0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107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Вр.1850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Крюмон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С/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Тимофеева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14.0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1.4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4.9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86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Вр.2153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Престиж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С/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Тимофеева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13.4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1.3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5.0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Вр.2140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Валентина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С/с Тимофеева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13.4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1.3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5.0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83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Вр.2174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Доминанта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С/с Тимофеева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12.2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1.2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4.8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Среднее по группе: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16.2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Среднепоздняя и позднеспелая группы</a:t>
            </a:r>
          </a:p>
        </p:txBody>
      </p:sp>
      <p:pic>
        <p:nvPicPr>
          <p:cNvPr id="4" name="Содержимое 3" descr="58cb77b76ac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071546"/>
            <a:ext cx="2506863" cy="2000264"/>
          </a:xfrm>
        </p:spPr>
      </p:pic>
      <p:pic>
        <p:nvPicPr>
          <p:cNvPr id="5" name="Рисунок 4" descr="9071014-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214422"/>
            <a:ext cx="2143108" cy="2191294"/>
          </a:xfrm>
          <a:prstGeom prst="rect">
            <a:avLst/>
          </a:prstGeom>
        </p:spPr>
      </p:pic>
      <p:pic>
        <p:nvPicPr>
          <p:cNvPr id="6" name="Рисунок 5" descr="dominanta-f1-1024x7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4643446"/>
            <a:ext cx="2714612" cy="2008813"/>
          </a:xfrm>
          <a:prstGeom prst="rect">
            <a:avLst/>
          </a:prstGeom>
        </p:spPr>
      </p:pic>
      <p:pic>
        <p:nvPicPr>
          <p:cNvPr id="7" name="Рисунок 6" descr="Ilona-f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40" y="4714884"/>
            <a:ext cx="1928826" cy="1938159"/>
          </a:xfrm>
          <a:prstGeom prst="rect">
            <a:avLst/>
          </a:prstGeom>
        </p:spPr>
      </p:pic>
      <p:pic>
        <p:nvPicPr>
          <p:cNvPr id="9" name="Рисунок 8" descr="prestig-1024x76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2786058"/>
            <a:ext cx="2714612" cy="2035959"/>
          </a:xfrm>
          <a:prstGeom prst="rect">
            <a:avLst/>
          </a:prstGeom>
        </p:spPr>
      </p:pic>
      <p:pic>
        <p:nvPicPr>
          <p:cNvPr id="10" name="Рисунок 9" descr="Sort-kapusty-Kryumon-F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71670" y="2643182"/>
            <a:ext cx="2952739" cy="2214554"/>
          </a:xfrm>
          <a:prstGeom prst="rect">
            <a:avLst/>
          </a:prstGeom>
        </p:spPr>
      </p:pic>
      <p:pic>
        <p:nvPicPr>
          <p:cNvPr id="11" name="Рисунок 10" descr="Рисунок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7620" y="4786322"/>
            <a:ext cx="2160999" cy="1785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hangingPunct="0"/>
            <a:r>
              <a:rPr lang="ru-RU" dirty="0"/>
              <a:t>Рассаду для раннего срока для нашей зоны выращиваем в теплице, чаще в </a:t>
            </a:r>
            <a:r>
              <a:rPr lang="ru-RU" dirty="0" smtClean="0"/>
              <a:t>не отапливаемой, высаживаем </a:t>
            </a:r>
            <a:r>
              <a:rPr lang="ru-RU" dirty="0"/>
              <a:t>в конце апреля.  В середине июня гибриды этой группы дают урожай. Из таблицы видно, что средний вес кочана </a:t>
            </a:r>
            <a:r>
              <a:rPr lang="ru-RU" dirty="0" smtClean="0"/>
              <a:t>1.2 кг, </a:t>
            </a:r>
            <a:r>
              <a:rPr lang="ru-RU" dirty="0"/>
              <a:t>качество урожая высокое.</a:t>
            </a:r>
          </a:p>
          <a:p>
            <a:pPr hangingPunct="0"/>
            <a:r>
              <a:rPr lang="ru-RU" dirty="0"/>
              <a:t>Капуста среднего срока созревания имеет </a:t>
            </a:r>
            <a:r>
              <a:rPr lang="ru-RU" dirty="0" smtClean="0"/>
              <a:t>период вегетации 120–140 дней.</a:t>
            </a:r>
            <a:endParaRPr lang="ru-RU" dirty="0"/>
          </a:p>
          <a:p>
            <a:pPr hangingPunct="0"/>
            <a:r>
              <a:rPr lang="ru-RU" dirty="0"/>
              <a:t>Самая большая </a:t>
            </a:r>
            <a:r>
              <a:rPr lang="ru-RU" dirty="0" smtClean="0"/>
              <a:t>группа – это </a:t>
            </a:r>
            <a:r>
              <a:rPr lang="ru-RU" dirty="0"/>
              <a:t>среднепоздние и позднеспелые гибриды, средний вес товарного кочана по группе </a:t>
            </a:r>
            <a:r>
              <a:rPr lang="ru-RU" dirty="0" smtClean="0"/>
              <a:t>составляет 1.6кг.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790</TotalTime>
  <Words>1700</Words>
  <Application>Microsoft Office PowerPoint</Application>
  <PresentationFormat>Экран (4:3)</PresentationFormat>
  <Paragraphs>1083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Результаты изучения генетического разнообразия капусты в Южном регионе России</vt:lpstr>
      <vt:lpstr>Слайд 2</vt:lpstr>
      <vt:lpstr>Урожай белокочанной капусты и его качество.</vt:lpstr>
      <vt:lpstr>Раннеспелая группа</vt:lpstr>
      <vt:lpstr>Среднеспелая группа</vt:lpstr>
      <vt:lpstr>Среднеспелая группа</vt:lpstr>
      <vt:lpstr>Среднепоздняя и позднеспелая группы</vt:lpstr>
      <vt:lpstr>Среднепоздняя и позднеспелая группы</vt:lpstr>
      <vt:lpstr>Слайд 9</vt:lpstr>
      <vt:lpstr>Химический состав белокочанной капусты,  % на сырую массу</vt:lpstr>
      <vt:lpstr>Среднеспелая группа</vt:lpstr>
      <vt:lpstr>Среднепоздняя и позднеспелая группы</vt:lpstr>
      <vt:lpstr>СРЕДНИЕ МНОГОЛЕТНИЕ ДАННЫЕ КОЛЛЕКЦИИ БЕЛОКОЧАННОЙ КАПУСТЫ  </vt:lpstr>
      <vt:lpstr>СЛАВА (110 – 132 дня)</vt:lpstr>
      <vt:lpstr>Белорусская (127 – 141 день)</vt:lpstr>
      <vt:lpstr>ГОЛЛАНДСКАЯ ПЛОСКАЯ (127 – 141 день)</vt:lpstr>
      <vt:lpstr>Амагер (127 – 141 день)</vt:lpstr>
      <vt:lpstr>Лангендейская зимняя (138 – 155 дней)</vt:lpstr>
      <vt:lpstr>Марнополка (140 – 160 дней)</vt:lpstr>
      <vt:lpstr>Ликуришка (140 – 160 дней)</vt:lpstr>
      <vt:lpstr>Завадовская (140 – 160 дней)</vt:lpstr>
      <vt:lpstr>выводы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ovoshnoi</cp:lastModifiedBy>
  <cp:revision>96</cp:revision>
  <dcterms:created xsi:type="dcterms:W3CDTF">2019-09-08T16:01:50Z</dcterms:created>
  <dcterms:modified xsi:type="dcterms:W3CDTF">2019-09-10T08:53:05Z</dcterms:modified>
</cp:coreProperties>
</file>