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45.png" ContentType="image/png"/>
  <Override PartName="/ppt/media/image133.png" ContentType="image/png"/>
  <Override PartName="/ppt/media/image82.png" ContentType="image/png"/>
  <Override PartName="/ppt/media/image14.png" ContentType="image/png"/>
  <Override PartName="/ppt/media/image99.jpeg" ContentType="image/jpeg"/>
  <Override PartName="/ppt/media/image170.png" ContentType="image/png"/>
  <Override PartName="/ppt/media/image102.png" ContentType="image/png"/>
  <Override PartName="/ppt/media/image51.png" ContentType="image/png"/>
  <Override PartName="/ppt/media/image20.png" ContentType="image/png"/>
  <Override PartName="/ppt/media/image119.png" ContentType="image/png"/>
  <Override PartName="/ppt/media/image68.png" ContentType="image/png"/>
  <Override PartName="/ppt/media/image156.png" ContentType="image/png"/>
  <Override PartName="/ppt/media/image4.png" ContentType="image/png"/>
  <Override PartName="/ppt/media/image37.png" ContentType="image/png"/>
  <Override PartName="/ppt/media/image125.png" ContentType="image/png"/>
  <Override PartName="/ppt/media/image74.png" ContentType="image/png"/>
  <Override PartName="/ppt/media/image162.png" ContentType="image/png"/>
  <Override PartName="/ppt/media/image43.png" ContentType="image/png"/>
  <Override PartName="/ppt/media/image131.png" ContentType="image/png"/>
  <Override PartName="/ppt/media/image80.png" ContentType="image/png"/>
  <Override PartName="/ppt/media/image179.png" ContentType="image/png"/>
  <Override PartName="/ppt/media/image148.png" ContentType="image/png"/>
  <Override PartName="/ppt/media/image97.png" ContentType="image/png"/>
  <Override PartName="/ppt/media/image29.png" ContentType="image/png"/>
  <Override PartName="/ppt/media/image117.png" ContentType="image/png"/>
  <Override PartName="/ppt/media/image100.jpeg" ContentType="image/jpeg"/>
  <Override PartName="/ppt/media/image66.png" ContentType="image/png"/>
  <Override PartName="/ppt/media/image154.png" ContentType="image/png"/>
  <Override PartName="/ppt/media/image2.png" ContentType="image/png"/>
  <Override PartName="/ppt/media/image35.png" ContentType="image/png"/>
  <Override PartName="/ppt/media/image123.png" ContentType="image/png"/>
  <Override PartName="/ppt/media/image72.png" ContentType="image/png"/>
  <Override PartName="/ppt/media/image160.png" ContentType="image/png"/>
  <Override PartName="/ppt/media/image41.png" ContentType="image/png"/>
  <Override PartName="/ppt/media/image10.png" ContentType="image/png"/>
  <Override PartName="/ppt/media/image12.jpeg" ContentType="image/jpeg"/>
  <Override PartName="/ppt/media/image177.png" ContentType="image/png"/>
  <Override PartName="/ppt/media/image109.png" ContentType="image/png"/>
  <Override PartName="/ppt/media/image146.png" ContentType="image/png"/>
  <Override PartName="/ppt/media/image27.png" ContentType="image/png"/>
  <Override PartName="/ppt/media/image115.png" ContentType="image/png"/>
  <Override PartName="/ppt/media/image152.png" ContentType="image/png"/>
  <Override PartName="/ppt/media/image33.png" ContentType="image/png"/>
  <Override PartName="/ppt/media/image121.png" ContentType="image/png"/>
  <Override PartName="/ppt/media/image70.png" ContentType="image/png"/>
  <Override PartName="/ppt/media/image169.png" ContentType="image/png"/>
  <Override PartName="/ppt/media/image138.png" ContentType="image/png"/>
  <Override PartName="/ppt/media/image87.png" ContentType="image/png"/>
  <Override PartName="/ppt/media/image19.png" ContentType="image/png"/>
  <Override PartName="/ppt/media/image175.png" ContentType="image/png"/>
  <Override PartName="/ppt/media/image107.png" ContentType="image/png"/>
  <Override PartName="/ppt/media/image56.png" ContentType="image/png"/>
  <Override PartName="/ppt/media/image144.png" ContentType="image/png"/>
  <Override PartName="/ppt/media/image25.png" ContentType="image/png"/>
  <Override PartName="/ppt/media/image113.png" ContentType="image/png"/>
  <Override PartName="/ppt/media/image62.png" ContentType="image/png"/>
  <Override PartName="/ppt/media/image150.png" ContentType="image/png"/>
  <Override PartName="/ppt/media/image9.png" ContentType="image/png"/>
  <Override PartName="/ppt/media/image31.png" ContentType="image/png"/>
  <Override PartName="/ppt/media/image58.wmf" ContentType="image/x-wmf"/>
  <Override PartName="/ppt/media/image79.png" ContentType="image/png"/>
  <Override PartName="/ppt/media/image167.png" ContentType="image/png"/>
  <Override PartName="/ppt/media/image48.png" ContentType="image/png"/>
  <Override PartName="/ppt/media/image136.png" ContentType="image/png"/>
  <Override PartName="/ppt/media/image64.wmf" ContentType="image/x-wmf"/>
  <Override PartName="/ppt/media/image85.png" ContentType="image/png"/>
  <Override PartName="/ppt/media/image17.png" ContentType="image/png"/>
  <Override PartName="/ppt/media/image173.png" ContentType="image/png"/>
  <Override PartName="/ppt/media/image105.png" ContentType="image/png"/>
  <Override PartName="/ppt/media/image54.png" ContentType="image/png"/>
  <Override PartName="/ppt/media/image142.png" ContentType="image/png"/>
  <Override PartName="/ppt/media/image91.png" ContentType="image/png"/>
  <Override PartName="/ppt/media/image23.png" ContentType="image/png"/>
  <Override PartName="/ppt/media/image111.png" ContentType="image/png"/>
  <Override PartName="/ppt/media/image60.png" ContentType="image/png"/>
  <Override PartName="/ppt/media/image159.png" ContentType="image/png"/>
  <Override PartName="/ppt/media/image7.png" ContentType="image/png"/>
  <Override PartName="/ppt/media/image128.png" ContentType="image/png"/>
  <Override PartName="/ppt/media/image77.png" ContentType="image/png"/>
  <Override PartName="/ppt/media/image165.png" ContentType="image/png"/>
  <Override PartName="/ppt/media/image46.png" ContentType="image/png"/>
  <Override PartName="/ppt/media/image134.png" ContentType="image/png"/>
  <Override PartName="/ppt/media/image83.png" ContentType="image/png"/>
  <Override PartName="/ppt/media/image15.png" ContentType="image/png"/>
  <Override PartName="/ppt/media/image171.png" ContentType="image/png"/>
  <Override PartName="/ppt/media/image103.png" ContentType="image/png"/>
  <Override PartName="/ppt/media/image52.png" ContentType="image/png"/>
  <Override PartName="/ppt/media/image140.png" ContentType="image/png"/>
  <Override PartName="/ppt/media/image21.png" ContentType="image/png"/>
  <Override PartName="/ppt/media/image8.jpeg" ContentType="image/jpeg"/>
  <Override PartName="/ppt/media/image69.png" ContentType="image/png"/>
  <Override PartName="/ppt/media/image157.png" ContentType="image/png"/>
  <Override PartName="/ppt/media/image5.png" ContentType="image/png"/>
  <Override PartName="/ppt/media/image38.png" ContentType="image/png"/>
  <Override PartName="/ppt/media/image126.png" ContentType="image/png"/>
  <Override PartName="/ppt/media/image75.png" ContentType="image/png"/>
  <Override PartName="/ppt/media/image163.png" ContentType="image/png"/>
  <Override PartName="/ppt/media/image44.png" ContentType="image/png"/>
  <Override PartName="/ppt/media/image132.png" ContentType="image/png"/>
  <Override PartName="/ppt/media/image13.png" ContentType="image/png"/>
  <Override PartName="/ppt/media/image81.png" ContentType="image/png"/>
  <Override PartName="/ppt/media/image50.png" ContentType="image/png"/>
  <Override PartName="/ppt/media/image149.png" ContentType="image/png"/>
  <Override PartName="/ppt/media/image98.png" ContentType="image/png"/>
  <Override PartName="/ppt/media/image118.png" ContentType="image/png"/>
  <Override PartName="/ppt/media/image67.png" ContentType="image/png"/>
  <Override PartName="/ppt/media/image155.png" ContentType="image/png"/>
  <Override PartName="/ppt/media/image3.png" ContentType="image/png"/>
  <Override PartName="/ppt/media/image36.png" ContentType="image/png"/>
  <Override PartName="/ppt/media/image124.png" ContentType="image/png"/>
  <Override PartName="/ppt/media/image73.png" ContentType="image/png"/>
  <Override PartName="/ppt/media/image161.png" ContentType="image/png"/>
  <Override PartName="/ppt/media/image42.png" ContentType="image/png"/>
  <Override PartName="/ppt/media/image95.jpeg" ContentType="image/jpeg"/>
  <Override PartName="/ppt/media/image130.png" ContentType="image/png"/>
  <Override PartName="/ppt/media/image11.png" ContentType="image/png"/>
  <Override PartName="/ppt/media/image178.png" ContentType="image/png"/>
  <Override PartName="/ppt/media/image59.png" ContentType="image/png"/>
  <Override PartName="/ppt/media/image147.png" ContentType="image/png"/>
  <Override PartName="/ppt/media/image96.png" ContentType="image/png"/>
  <Override PartName="/ppt/media/image28.png" ContentType="image/png"/>
  <Override PartName="/ppt/media/image116.png" ContentType="image/png"/>
  <Override PartName="/ppt/media/image65.png" ContentType="image/png"/>
  <Override PartName="/ppt/media/image153.png" ContentType="image/png"/>
  <Override PartName="/ppt/media/image1.png" ContentType="image/png"/>
  <Override PartName="/ppt/media/image34.png" ContentType="image/png"/>
  <Override PartName="/ppt/media/image122.png" ContentType="image/png"/>
  <Override PartName="/ppt/media/image71.png" ContentType="image/png"/>
  <Override PartName="/ppt/media/image40.png" ContentType="image/png"/>
  <Override PartName="/ppt/media/image139.png" ContentType="image/png"/>
  <Override PartName="/ppt/media/image176.png" ContentType="image/png"/>
  <Override PartName="/ppt/media/image108.png" ContentType="image/png"/>
  <Override PartName="/ppt/media/image57.png" ContentType="image/png"/>
  <Override PartName="/ppt/media/image145.png" ContentType="image/png"/>
  <Override PartName="/ppt/media/image26.png" ContentType="image/png"/>
  <Override PartName="/ppt/media/image89.jpeg" ContentType="image/jpeg"/>
  <Override PartName="/ppt/media/image114.png" ContentType="image/png"/>
  <Override PartName="/ppt/media/image63.png" ContentType="image/png"/>
  <Override PartName="/ppt/media/image151.png" ContentType="image/png"/>
  <Override PartName="/ppt/media/image32.png" ContentType="image/png"/>
  <Override PartName="/ppt/media/image94.jpeg" ContentType="image/jpeg"/>
  <Override PartName="/ppt/media/image120.png" ContentType="image/png"/>
  <Override PartName="/ppt/media/image168.png" ContentType="image/png"/>
  <Override PartName="/ppt/media/image49.png" ContentType="image/png"/>
  <Override PartName="/ppt/media/image137.png" ContentType="image/png"/>
  <Override PartName="/ppt/media/image86.png" ContentType="image/png"/>
  <Override PartName="/ppt/media/image18.png" ContentType="image/png"/>
  <Override PartName="/ppt/media/image174.png" ContentType="image/png"/>
  <Override PartName="/ppt/media/image106.png" ContentType="image/png"/>
  <Override PartName="/ppt/media/image55.png" ContentType="image/png"/>
  <Override PartName="/ppt/media/image143.png" ContentType="image/png"/>
  <Override PartName="/ppt/media/image92.png" ContentType="image/png"/>
  <Override PartName="/ppt/media/image24.png" ContentType="image/png"/>
  <Override PartName="/ppt/media/image180.png" ContentType="image/png"/>
  <Override PartName="/ppt/media/image112.png" ContentType="image/png"/>
  <Override PartName="/ppt/media/image61.png" ContentType="image/png"/>
  <Override PartName="/ppt/media/image30.png" ContentType="image/png"/>
  <Override PartName="/ppt/media/image129.png" ContentType="image/png"/>
  <Override PartName="/ppt/media/image181.jpeg" ContentType="image/jpeg"/>
  <Override PartName="/ppt/media/image78.png" ContentType="image/png"/>
  <Override PartName="/ppt/media/image166.png" ContentType="image/png"/>
  <Override PartName="/ppt/media/image47.png" ContentType="image/png"/>
  <Override PartName="/ppt/media/image135.png" ContentType="image/png"/>
  <Override PartName="/ppt/media/image84.png" ContentType="image/png"/>
  <Override PartName="/ppt/media/image16.png" ContentType="image/png"/>
  <Override PartName="/ppt/media/image172.png" ContentType="image/png"/>
  <Override PartName="/ppt/media/image104.png" ContentType="image/png"/>
  <Override PartName="/ppt/media/image88.jpeg" ContentType="image/jpeg"/>
  <Override PartName="/ppt/media/image141.png" ContentType="image/png"/>
  <Override PartName="/ppt/media/image90.png" ContentType="image/png"/>
  <Override PartName="/ppt/media/image22.png" ContentType="image/png"/>
  <Override PartName="/ppt/media/image93.jpeg" ContentType="image/jpeg"/>
  <Override PartName="/ppt/media/image110.png" ContentType="image/png"/>
  <Override PartName="/ppt/media/image158.png" ContentType="image/png"/>
  <Override PartName="/ppt/media/image6.png" ContentType="image/png"/>
  <Override PartName="/ppt/media/image39.png" ContentType="image/png"/>
  <Override PartName="/ppt/media/image127.png" ContentType="image/png"/>
  <Override PartName="/ppt/media/image101.jpeg" ContentType="image/jpeg"/>
  <Override PartName="/ppt/media/image76.png" ContentType="image/png"/>
  <Override PartName="/ppt/media/image53.jpeg" ContentType="image/jpeg"/>
  <Override PartName="/ppt/media/image164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7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wmf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093360"/>
            <a:ext cx="9142920" cy="572040"/>
          </a:xfrm>
          <a:prstGeom prst="rect">
            <a:avLst/>
          </a:prstGeom>
          <a:ln>
            <a:noFill/>
          </a:ln>
        </p:spPr>
      </p:pic>
      <p:pic>
        <p:nvPicPr>
          <p:cNvPr descr="" id="7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7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35360" y="8532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75" name="CustomShape 1"/>
          <p:cNvSpPr/>
          <p:nvPr/>
        </p:nvSpPr>
        <p:spPr>
          <a:xfrm>
            <a:off x="971640" y="467280"/>
            <a:ext cx="6911640" cy="4554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i="1" lang="ru-RU" sz="2400">
                <a:solidFill>
                  <a:srgbClr val="000000"/>
                </a:solidFill>
                <a:latin typeface="Calibri"/>
              </a:rPr>
              <a:t>Бондарева Людмила Леонидовна</a:t>
            </a:r>
            <a:endParaRPr/>
          </a:p>
        </p:txBody>
      </p:sp>
      <p:sp>
        <p:nvSpPr>
          <p:cNvPr id="76" name="CustomShape 2"/>
          <p:cNvSpPr/>
          <p:nvPr/>
        </p:nvSpPr>
        <p:spPr>
          <a:xfrm>
            <a:off x="107640" y="1052640"/>
            <a:ext cx="8928000" cy="10645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000000"/>
                </a:solidFill>
                <a:latin typeface="Calibri"/>
              </a:rPr>
              <a:t>Современные методы селекции различных видов и разновидностей капусты</a:t>
            </a:r>
            <a:endParaRPr/>
          </a:p>
        </p:txBody>
      </p:sp>
      <p:pic>
        <p:nvPicPr>
          <p:cNvPr descr="" id="77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57440" y="2421000"/>
            <a:ext cx="5536440" cy="338076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8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336000"/>
            <a:ext cx="9142920" cy="329400"/>
          </a:xfrm>
          <a:prstGeom prst="rect">
            <a:avLst/>
          </a:prstGeom>
          <a:ln>
            <a:noFill/>
          </a:ln>
        </p:spPr>
      </p:pic>
      <p:pic>
        <p:nvPicPr>
          <p:cNvPr descr="" id="11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2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CustomShape 2"/>
          <p:cNvSpPr/>
          <p:nvPr/>
        </p:nvSpPr>
        <p:spPr>
          <a:xfrm>
            <a:off x="3374280" y="18720"/>
            <a:ext cx="5506920" cy="8211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400">
                <a:solidFill>
                  <a:srgbClr val="000099"/>
                </a:solidFill>
                <a:latin typeface="Times New Roman"/>
              </a:rPr>
              <a:t>Схемы создания гибридов на основе самонесовместимости:</a:t>
            </a:r>
            <a:endParaRPr/>
          </a:p>
        </p:txBody>
      </p:sp>
      <p:sp>
        <p:nvSpPr>
          <p:cNvPr id="123" name="CustomShape 3"/>
          <p:cNvSpPr/>
          <p:nvPr/>
        </p:nvSpPr>
        <p:spPr>
          <a:xfrm>
            <a:off x="337680" y="1052640"/>
            <a:ext cx="8568000" cy="21927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400">
                <a:solidFill>
                  <a:srgbClr val="000000"/>
                </a:solidFill>
                <a:latin typeface="Times New Roman"/>
              </a:rPr>
              <a:t>Двухлинейная схема - скрещивание, при котором используют две самонесовместимые, но перекрестносовместимые инбредные линии.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24" name="CustomShape 4"/>
          <p:cNvSpPr/>
          <p:nvPr/>
        </p:nvSpPr>
        <p:spPr>
          <a:xfrm>
            <a:off x="360000" y="2376000"/>
            <a:ext cx="8617320" cy="3554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90000"/>
              </a:lnSpc>
            </a:pPr>
            <a:r>
              <a:rPr lang="ru-RU" sz="2800">
                <a:solidFill>
                  <a:srgbClr val="000000"/>
                </a:solidFill>
                <a:latin typeface="Calibri"/>
              </a:rPr>
              <a:t>   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2800">
                <a:solidFill>
                  <a:srgbClr val="000000"/>
                </a:solidFill>
                <a:latin typeface="Times New Roman"/>
              </a:rPr>
              <a:t>1 этап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2800">
                <a:solidFill>
                  <a:srgbClr val="000000"/>
                </a:solidFill>
                <a:latin typeface="Times New Roman"/>
              </a:rPr>
              <a:t>                      </a:t>
            </a:r>
            <a:r>
              <a:rPr b="1" lang="ru-RU" sz="2000">
                <a:solidFill>
                  <a:srgbClr val="800000"/>
                </a:solidFill>
                <a:latin typeface="Times New Roman"/>
              </a:rPr>
              <a:t>Популяции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2800">
                <a:solidFill>
                  <a:srgbClr val="000000"/>
                </a:solidFill>
                <a:latin typeface="Times New Roman"/>
              </a:rPr>
              <a:t>     </a:t>
            </a:r>
            <a:r>
              <a:rPr b="1" lang="ru-RU" sz="2800">
                <a:solidFill>
                  <a:srgbClr val="ff0000"/>
                </a:solidFill>
                <a:latin typeface="Times New Roman"/>
              </a:rPr>
              <a:t>А</a:t>
            </a:r>
            <a:r>
              <a:rPr b="1" lang="ru-RU" sz="2000">
                <a:solidFill>
                  <a:srgbClr val="ff0000"/>
                </a:solidFill>
                <a:latin typeface="Times New Roman"/>
              </a:rPr>
              <a:t>1</a:t>
            </a:r>
            <a:r>
              <a:rPr b="1" lang="ru-RU" sz="2800">
                <a:solidFill>
                  <a:srgbClr val="ff0000"/>
                </a:solidFill>
                <a:latin typeface="Times New Roman"/>
              </a:rPr>
              <a:t>                                          В</a:t>
            </a:r>
            <a:r>
              <a:rPr b="1" lang="ru-RU">
                <a:solidFill>
                  <a:srgbClr val="ff0000"/>
                </a:solidFill>
                <a:latin typeface="Times New Roman"/>
              </a:rPr>
              <a:t>1</a:t>
            </a:r>
            <a:r>
              <a:rPr b="1" lang="ru-RU" sz="2800">
                <a:solidFill>
                  <a:srgbClr val="000000"/>
                </a:solidFill>
                <a:latin typeface="Times New Roman"/>
              </a:rPr>
              <a:t>      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b="1" lang="ru-RU" sz="2800">
                <a:solidFill>
                  <a:srgbClr val="000000"/>
                </a:solidFill>
                <a:latin typeface="Times New Roman"/>
              </a:rPr>
              <a:t>2 этап </a:t>
            </a:r>
            <a:r>
              <a:rPr b="1" lang="ru-RU" sz="2400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2400">
                <a:solidFill>
                  <a:srgbClr val="000000"/>
                </a:solidFill>
                <a:latin typeface="Times New Roman"/>
              </a:rPr>
              <a:t>      </a:t>
            </a:r>
            <a:r>
              <a:rPr b="1" lang="ru-RU" sz="2400">
                <a:solidFill>
                  <a:srgbClr val="ff0000"/>
                </a:solidFill>
                <a:latin typeface="Times New Roman"/>
              </a:rPr>
              <a:t>А</a:t>
            </a:r>
            <a:r>
              <a:rPr b="1" lang="ru-RU" sz="1600">
                <a:solidFill>
                  <a:srgbClr val="ff0000"/>
                </a:solidFill>
                <a:latin typeface="Times New Roman"/>
              </a:rPr>
              <a:t>1</a:t>
            </a:r>
            <a:r>
              <a:rPr b="1" lang="ru-RU" sz="2400">
                <a:solidFill>
                  <a:srgbClr val="ff0000"/>
                </a:solidFill>
                <a:latin typeface="Times New Roman"/>
              </a:rPr>
              <a:t>  </a:t>
            </a:r>
            <a:r>
              <a:rPr b="1" lang="ru-RU" sz="2400">
                <a:solidFill>
                  <a:srgbClr val="000000"/>
                </a:solidFill>
                <a:latin typeface="Times New Roman"/>
              </a:rPr>
              <a:t>                х                    </a:t>
            </a:r>
            <a:r>
              <a:rPr b="1" lang="ru-RU" sz="2400">
                <a:solidFill>
                  <a:srgbClr val="ff0000"/>
                </a:solidFill>
                <a:latin typeface="Times New Roman"/>
              </a:rPr>
              <a:t>В</a:t>
            </a:r>
            <a:r>
              <a:rPr b="1" lang="ru-RU" sz="1600">
                <a:solidFill>
                  <a:srgbClr val="ff0000"/>
                </a:solidFill>
                <a:latin typeface="Times New Roman"/>
              </a:rPr>
              <a:t>1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Поддержание и размножение</a:t>
            </a:r>
            <a:r>
              <a:rPr b="1" lang="ru-RU" sz="24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>
                <a:solidFill>
                  <a:srgbClr val="000000"/>
                </a:solidFill>
                <a:latin typeface="Times New Roman"/>
              </a:rPr>
              <a:t>исходных                                                                        самонесовместимых     изогенных линий. 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2400">
                <a:solidFill>
                  <a:srgbClr val="000000"/>
                </a:solidFill>
                <a:latin typeface="Times New Roman"/>
              </a:rPr>
              <a:t>  </a:t>
            </a:r>
            <a:r>
              <a:rPr b="1" lang="ru-RU" sz="2400">
                <a:solidFill>
                  <a:srgbClr val="ff0000"/>
                </a:solidFill>
                <a:latin typeface="Times New Roman"/>
              </a:rPr>
              <a:t>        </a:t>
            </a:r>
            <a:r>
              <a:rPr b="1" lang="ru-RU" sz="2400">
                <a:solidFill>
                  <a:srgbClr val="000000"/>
                </a:solidFill>
                <a:latin typeface="Times New Roman"/>
              </a:rPr>
              <a:t>                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3 этап                                                                                      </a:t>
            </a:r>
            <a:endParaRPr/>
          </a:p>
          <a:p>
            <a:pPr>
              <a:lnSpc>
                <a:spcPct val="9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</a:t>
            </a:r>
            <a:r>
              <a:rPr lang="ru-RU" sz="2200">
                <a:solidFill>
                  <a:srgbClr val="000000"/>
                </a:solidFill>
                <a:latin typeface="Calibri"/>
              </a:rPr>
              <a:t> </a:t>
            </a:r>
            <a:r>
              <a:rPr b="1" lang="ru-RU" sz="2200">
                <a:solidFill>
                  <a:srgbClr val="ff0000"/>
                </a:solidFill>
                <a:latin typeface="Times New Roman"/>
              </a:rPr>
              <a:t>F1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Массовое производство F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1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гибридных семян</a:t>
            </a:r>
            <a:r>
              <a:rPr lang="ru-RU" sz="1600">
                <a:solidFill>
                  <a:srgbClr val="000000"/>
                </a:solidFill>
                <a:latin typeface="Calibri"/>
              </a:rPr>
              <a:t>                                                                </a:t>
            </a:r>
            <a:r>
              <a:rPr b="1" lang="ru-RU" sz="2400">
                <a:solidFill>
                  <a:srgbClr val="ff0000"/>
                </a:solidFill>
                <a:latin typeface="Times New Roman"/>
              </a:rPr>
              <a:t>            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2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2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CustomShape 2"/>
          <p:cNvSpPr/>
          <p:nvPr/>
        </p:nvSpPr>
        <p:spPr>
          <a:xfrm>
            <a:off x="382320" y="1002960"/>
            <a:ext cx="8424000" cy="1461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400">
                <a:solidFill>
                  <a:srgbClr val="000000"/>
                </a:solidFill>
                <a:latin typeface="Times New Roman"/>
              </a:rPr>
              <a:t>Четырехлинейная схема </a:t>
            </a:r>
            <a:r>
              <a:rPr b="1" lang="ru-RU" sz="2400">
                <a:solidFill>
                  <a:srgbClr val="000000"/>
                </a:solidFill>
                <a:latin typeface="Times New Roman"/>
              </a:rPr>
              <a:t>- </a:t>
            </a:r>
            <a:r>
              <a:rPr b="1" i="1" lang="ru-RU" sz="2400">
                <a:solidFill>
                  <a:srgbClr val="000000"/>
                </a:solidFill>
                <a:latin typeface="Times New Roman"/>
              </a:rPr>
              <a:t>попарное скрещивание линий внутри каждого сорта, а затем скрещивание простых гибридов ( Крючков А.В.)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0" name="CustomShape 3"/>
          <p:cNvSpPr/>
          <p:nvPr/>
        </p:nvSpPr>
        <p:spPr>
          <a:xfrm>
            <a:off x="3374280" y="18720"/>
            <a:ext cx="5506920" cy="8211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400">
                <a:solidFill>
                  <a:srgbClr val="000099"/>
                </a:solidFill>
                <a:latin typeface="Times New Roman"/>
              </a:rPr>
              <a:t>Схемы создания гибридов на основе самонесовместимости:</a:t>
            </a:r>
            <a:endParaRPr/>
          </a:p>
        </p:txBody>
      </p:sp>
      <p:sp>
        <p:nvSpPr>
          <p:cNvPr id="131" name="CustomShape 4"/>
          <p:cNvSpPr/>
          <p:nvPr/>
        </p:nvSpPr>
        <p:spPr>
          <a:xfrm>
            <a:off x="211320" y="5586840"/>
            <a:ext cx="8766360" cy="638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ru-RU">
                <a:solidFill>
                  <a:srgbClr val="000000"/>
                </a:solidFill>
                <a:latin typeface="Times New Roman"/>
              </a:rPr>
              <a:t>1-й и 2-й этапы семеноводческого процесса выполняют оригинаторы F1 гибридов, 3-й этап – семеноводческие компании, хозяйства.</a:t>
            </a:r>
            <a:endParaRPr/>
          </a:p>
        </p:txBody>
      </p:sp>
      <p:sp>
        <p:nvSpPr>
          <p:cNvPr id="132" name="CustomShape 5"/>
          <p:cNvSpPr/>
          <p:nvPr/>
        </p:nvSpPr>
        <p:spPr>
          <a:xfrm>
            <a:off x="395280" y="2133000"/>
            <a:ext cx="8063280" cy="36288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ru-RU" sz="1400">
                <a:solidFill>
                  <a:srgbClr val="000000"/>
                </a:solidFill>
                <a:latin typeface="Times New Roman"/>
              </a:rPr>
              <a:t>                                    </a:t>
            </a:r>
            <a:r>
              <a:rPr b="1" lang="ru-RU" sz="1400">
                <a:solidFill>
                  <a:srgbClr val="000000"/>
                </a:solidFill>
                <a:latin typeface="Times New Roman"/>
              </a:rPr>
              <a:t>Сорт А                          Сорт В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4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400">
                <a:solidFill>
                  <a:srgbClr val="000000"/>
                </a:solidFill>
                <a:latin typeface="Times New Roman"/>
              </a:rPr>
              <a:t>1 этап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А1            А2                В1            В2          Поддержание и   размножение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исходных самонесовместимых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изогенных линий. 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2 этап                А1   х       А2                В1  х    В2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Производство семян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родительских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самонесовместимых линий.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3 этап                       </a:t>
            </a:r>
            <a:r>
              <a:rPr b="1" lang="ru-RU" sz="1600">
                <a:solidFill>
                  <a:srgbClr val="ff0000"/>
                </a:solidFill>
                <a:latin typeface="Calibri"/>
              </a:rPr>
              <a:t>А</a:t>
            </a:r>
            <a:r>
              <a:rPr lang="ru-RU" sz="1600">
                <a:solidFill>
                  <a:srgbClr val="ff0000"/>
                </a:solidFill>
                <a:latin typeface="Calibri"/>
              </a:rPr>
              <a:t>/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х                    </a:t>
            </a:r>
            <a:r>
              <a:rPr b="1" lang="ru-RU" sz="1600">
                <a:solidFill>
                  <a:srgbClr val="ff0000"/>
                </a:solidFill>
                <a:latin typeface="Calibri"/>
              </a:rPr>
              <a:t>В</a:t>
            </a:r>
            <a:r>
              <a:rPr lang="ru-RU" sz="1600">
                <a:solidFill>
                  <a:srgbClr val="ff0000"/>
                </a:solidFill>
                <a:latin typeface="Calibri"/>
              </a:rPr>
              <a:t>/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Массовое производство F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1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 </a:t>
            </a:r>
            <a:r>
              <a:rPr b="1" lang="ru-RU" sz="1600">
                <a:solidFill>
                  <a:srgbClr val="000000"/>
                </a:solidFill>
                <a:latin typeface="Times New Roman"/>
              </a:rPr>
              <a:t>гибридных семян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400">
                <a:solidFill>
                  <a:srgbClr val="c0504d"/>
                </a:solidFill>
                <a:latin typeface="Times New Roman"/>
              </a:rPr>
              <a:t>                                </a:t>
            </a:r>
            <a:r>
              <a:rPr b="1" lang="ru-RU" sz="2400">
                <a:solidFill>
                  <a:srgbClr val="c0504d"/>
                </a:solidFill>
                <a:latin typeface="Times New Roman"/>
              </a:rPr>
              <a:t>F1</a:t>
            </a:r>
            <a:endParaRPr/>
          </a:p>
        </p:txBody>
      </p:sp>
      <p:sp>
        <p:nvSpPr>
          <p:cNvPr id="133" name="CustomShape 6"/>
          <p:cNvSpPr/>
          <p:nvPr/>
        </p:nvSpPr>
        <p:spPr>
          <a:xfrm>
            <a:off x="1979640" y="2781000"/>
            <a:ext cx="360" cy="57492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4" name="CustomShape 7"/>
          <p:cNvSpPr/>
          <p:nvPr/>
        </p:nvSpPr>
        <p:spPr>
          <a:xfrm>
            <a:off x="2771640" y="2781000"/>
            <a:ext cx="360" cy="57492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5" name="CustomShape 8"/>
          <p:cNvSpPr/>
          <p:nvPr/>
        </p:nvSpPr>
        <p:spPr>
          <a:xfrm>
            <a:off x="2123640" y="3947760"/>
            <a:ext cx="214920" cy="48816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6" name="CustomShape 9"/>
          <p:cNvSpPr/>
          <p:nvPr/>
        </p:nvSpPr>
        <p:spPr>
          <a:xfrm flipH="1">
            <a:off x="2482200" y="3947760"/>
            <a:ext cx="286920" cy="48816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7" name="CustomShape 10"/>
          <p:cNvSpPr/>
          <p:nvPr/>
        </p:nvSpPr>
        <p:spPr>
          <a:xfrm>
            <a:off x="3780000" y="2781000"/>
            <a:ext cx="360" cy="57492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8" name="CustomShape 11"/>
          <p:cNvSpPr/>
          <p:nvPr/>
        </p:nvSpPr>
        <p:spPr>
          <a:xfrm>
            <a:off x="4500000" y="2781000"/>
            <a:ext cx="360" cy="57492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39" name="CustomShape 12"/>
          <p:cNvSpPr/>
          <p:nvPr/>
        </p:nvSpPr>
        <p:spPr>
          <a:xfrm>
            <a:off x="3852000" y="3947760"/>
            <a:ext cx="286920" cy="56016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40" name="CustomShape 13"/>
          <p:cNvSpPr/>
          <p:nvPr/>
        </p:nvSpPr>
        <p:spPr>
          <a:xfrm flipH="1">
            <a:off x="4283640" y="3983760"/>
            <a:ext cx="214560" cy="48816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  <p:sp>
        <p:nvSpPr>
          <p:cNvPr id="141" name="CustomShape 14"/>
          <p:cNvSpPr/>
          <p:nvPr/>
        </p:nvSpPr>
        <p:spPr>
          <a:xfrm>
            <a:off x="3094200" y="4725000"/>
            <a:ext cx="360" cy="400320"/>
          </a:xfrm>
          <a:prstGeom prst="straightConnector1">
            <a:avLst/>
          </a:prstGeom>
          <a:noFill/>
          <a:ln w="9360">
            <a:solidFill>
              <a:srgbClr val="4a7ebb"/>
            </a:solidFill>
            <a:round/>
            <a:tailEnd len="med" type="arrow" w="med"/>
          </a:ln>
        </p:spPr>
      </p:sp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4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4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CustomShape 2"/>
          <p:cNvSpPr/>
          <p:nvPr/>
        </p:nvSpPr>
        <p:spPr>
          <a:xfrm>
            <a:off x="3036600" y="36720"/>
            <a:ext cx="5941440" cy="8211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Calibri"/>
              </a:rPr>
              <a:t>Гибриды капусты,созданные на основе   самонесовместимости</a:t>
            </a:r>
            <a:endParaRPr/>
          </a:p>
        </p:txBody>
      </p:sp>
      <p:pic>
        <p:nvPicPr>
          <p:cNvPr descr="" id="147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0" y="923040"/>
            <a:ext cx="2189880" cy="330408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50040" y="4215600"/>
            <a:ext cx="248148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>
                <a:solidFill>
                  <a:srgbClr val="000000"/>
                </a:solidFill>
                <a:latin typeface="Calibri"/>
              </a:rPr>
              <a:t>Снежинка F1</a:t>
            </a:r>
            <a:endParaRPr/>
          </a:p>
        </p:txBody>
      </p:sp>
      <p:pic>
        <p:nvPicPr>
          <p:cNvPr descr="" id="149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2319480" y="1229040"/>
            <a:ext cx="2905560" cy="3159720"/>
          </a:xfrm>
          <a:prstGeom prst="rect">
            <a:avLst/>
          </a:prstGeom>
          <a:ln>
            <a:noFill/>
          </a:ln>
        </p:spPr>
      </p:pic>
      <p:sp>
        <p:nvSpPr>
          <p:cNvPr id="150" name="CustomShape 4"/>
          <p:cNvSpPr/>
          <p:nvPr/>
        </p:nvSpPr>
        <p:spPr>
          <a:xfrm>
            <a:off x="2194920" y="4381920"/>
            <a:ext cx="244728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>
                <a:solidFill>
                  <a:srgbClr val="000000"/>
                </a:solidFill>
                <a:latin typeface="Calibri"/>
              </a:rPr>
              <a:t>Аврора F1</a:t>
            </a:r>
            <a:endParaRPr/>
          </a:p>
        </p:txBody>
      </p:sp>
      <p:pic>
        <p:nvPicPr>
          <p:cNvPr descr="" id="151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4586400" y="2055240"/>
            <a:ext cx="1986480" cy="2807280"/>
          </a:xfrm>
          <a:prstGeom prst="rect">
            <a:avLst/>
          </a:prstGeom>
          <a:ln>
            <a:noFill/>
          </a:ln>
        </p:spPr>
      </p:pic>
      <p:sp>
        <p:nvSpPr>
          <p:cNvPr id="152" name="CustomShape 5"/>
          <p:cNvSpPr/>
          <p:nvPr/>
        </p:nvSpPr>
        <p:spPr>
          <a:xfrm>
            <a:off x="4595040" y="4890600"/>
            <a:ext cx="209088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>
                <a:solidFill>
                  <a:srgbClr val="000000"/>
                </a:solidFill>
                <a:latin typeface="Calibri"/>
              </a:rPr>
              <a:t>Cозвездие F1</a:t>
            </a:r>
            <a:endParaRPr/>
          </a:p>
        </p:txBody>
      </p:sp>
      <p:pic>
        <p:nvPicPr>
          <p:cNvPr descr="" id="153" name="Picture 2"/>
          <p:cNvPicPr/>
          <p:nvPr/>
        </p:nvPicPr>
        <p:blipFill>
          <a:blip r:embed="rId7"/>
          <a:stretch>
            <a:fillRect/>
          </a:stretch>
        </p:blipFill>
        <p:spPr>
          <a:xfrm>
            <a:off x="6641280" y="2190600"/>
            <a:ext cx="2336400" cy="2864520"/>
          </a:xfrm>
          <a:prstGeom prst="rect">
            <a:avLst/>
          </a:prstGeom>
          <a:ln>
            <a:noFill/>
          </a:ln>
        </p:spPr>
      </p:pic>
      <p:sp>
        <p:nvSpPr>
          <p:cNvPr id="154" name="CustomShape 6"/>
          <p:cNvSpPr/>
          <p:nvPr/>
        </p:nvSpPr>
        <p:spPr>
          <a:xfrm>
            <a:off x="6840000" y="5035320"/>
            <a:ext cx="194328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>
                <a:solidFill>
                  <a:srgbClr val="000000"/>
                </a:solidFill>
                <a:latin typeface="Calibri"/>
              </a:rPr>
              <a:t>Натали F1</a:t>
            </a:r>
            <a:endParaRPr/>
          </a:p>
        </p:txBody>
      </p:sp>
      <p:sp>
        <p:nvSpPr>
          <p:cNvPr id="155" name="CustomShape 7"/>
          <p:cNvSpPr/>
          <p:nvPr/>
        </p:nvSpPr>
        <p:spPr>
          <a:xfrm rot="16200000">
            <a:off x="2055240" y="3593160"/>
            <a:ext cx="226800" cy="2498040"/>
          </a:xfrm>
          <a:prstGeom prst="leftBrace">
            <a:avLst>
              <a:gd fmla="val 8333" name="adj1"/>
              <a:gd fmla="val 52373" name="adj2"/>
            </a:avLst>
          </a:prstGeom>
          <a:noFill/>
          <a:ln w="9360">
            <a:solidFill>
              <a:srgbClr val="4a7ebb"/>
            </a:solidFill>
            <a:round/>
          </a:ln>
        </p:spPr>
      </p:sp>
      <p:sp>
        <p:nvSpPr>
          <p:cNvPr id="156" name="CustomShape 8"/>
          <p:cNvSpPr/>
          <p:nvPr/>
        </p:nvSpPr>
        <p:spPr>
          <a:xfrm rot="16200000">
            <a:off x="6431760" y="4181760"/>
            <a:ext cx="190440" cy="2498040"/>
          </a:xfrm>
          <a:prstGeom prst="leftBrace">
            <a:avLst>
              <a:gd fmla="val 8333" name="adj1"/>
              <a:gd fmla="val 52373" name="adj2"/>
            </a:avLst>
          </a:prstGeom>
          <a:noFill/>
          <a:ln w="9360">
            <a:solidFill>
              <a:srgbClr val="4a7ebb"/>
            </a:solidFill>
            <a:round/>
          </a:ln>
        </p:spPr>
      </p:sp>
      <p:sp>
        <p:nvSpPr>
          <p:cNvPr id="157" name="CustomShape 9"/>
          <p:cNvSpPr/>
          <p:nvPr/>
        </p:nvSpPr>
        <p:spPr>
          <a:xfrm>
            <a:off x="640080" y="4964040"/>
            <a:ext cx="321552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Calibri"/>
              </a:rPr>
              <a:t>По четырехлинейной схеме</a:t>
            </a:r>
            <a:endParaRPr/>
          </a:p>
        </p:txBody>
      </p:sp>
      <p:sp>
        <p:nvSpPr>
          <p:cNvPr id="158" name="CustomShape 10"/>
          <p:cNvSpPr/>
          <p:nvPr/>
        </p:nvSpPr>
        <p:spPr>
          <a:xfrm>
            <a:off x="5135760" y="5526000"/>
            <a:ext cx="310176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Calibri"/>
              </a:rPr>
              <a:t>По двухлинейной схеме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CustomShape 3"/>
          <p:cNvSpPr/>
          <p:nvPr/>
        </p:nvSpPr>
        <p:spPr>
          <a:xfrm>
            <a:off x="6553080" y="6245280"/>
            <a:ext cx="2132640" cy="4752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D52D99C-BCD9-48B1-ABF5-2E8856B59B04}" type="slidenum">
              <a:rPr lang="ru-RU" sz="1400">
                <a:solidFill>
                  <a:srgbClr val="000000"/>
                </a:solidFill>
                <a:latin typeface="Arial"/>
              </a:rPr>
              <a:t>&lt;номер&gt;</a:t>
            </a:fld>
            <a:endParaRPr/>
          </a:p>
        </p:txBody>
      </p:sp>
      <p:pic>
        <p:nvPicPr>
          <p:cNvPr descr="" id="16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1360" y="476640"/>
            <a:ext cx="8648280" cy="598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6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6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CustomShape 2"/>
          <p:cNvSpPr/>
          <p:nvPr/>
        </p:nvSpPr>
        <p:spPr>
          <a:xfrm>
            <a:off x="3276000" y="116640"/>
            <a:ext cx="5759640" cy="8211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sz="2400">
                <a:solidFill>
                  <a:srgbClr val="000000"/>
                </a:solidFill>
                <a:latin typeface="Calibri"/>
              </a:rPr>
              <a:t>Гетерозисные гибриды капусты, созданные на основе ЦМС</a:t>
            </a:r>
            <a:endParaRPr/>
          </a:p>
        </p:txBody>
      </p:sp>
      <p:pic>
        <p:nvPicPr>
          <p:cNvPr descr="" id="168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976000" y="4320000"/>
            <a:ext cx="2879280" cy="1799280"/>
          </a:xfrm>
          <a:prstGeom prst="rect">
            <a:avLst/>
          </a:prstGeom>
          <a:ln>
            <a:noFill/>
          </a:ln>
        </p:spPr>
      </p:pic>
      <p:pic>
        <p:nvPicPr>
          <p:cNvPr descr="" id="16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51640" y="1052640"/>
            <a:ext cx="3923640" cy="2546640"/>
          </a:xfrm>
          <a:prstGeom prst="rect">
            <a:avLst/>
          </a:prstGeom>
          <a:ln>
            <a:noFill/>
          </a:ln>
        </p:spPr>
      </p:pic>
      <p:pic>
        <p:nvPicPr>
          <p:cNvPr descr="" id="170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5472000" y="985680"/>
            <a:ext cx="3350520" cy="2541600"/>
          </a:xfrm>
          <a:prstGeom prst="rect">
            <a:avLst/>
          </a:prstGeom>
          <a:ln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360000" y="3528000"/>
            <a:ext cx="2807280" cy="435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u="sng">
                <a:solidFill>
                  <a:srgbClr val="000000"/>
                </a:solidFill>
                <a:latin typeface="Calibri"/>
              </a:rPr>
              <a:t>Зарница F1</a:t>
            </a:r>
            <a:endParaRPr/>
          </a:p>
        </p:txBody>
      </p:sp>
      <p:sp>
        <p:nvSpPr>
          <p:cNvPr id="172" name="CustomShape 4"/>
          <p:cNvSpPr/>
          <p:nvPr/>
        </p:nvSpPr>
        <p:spPr>
          <a:xfrm>
            <a:off x="5688000" y="3528000"/>
            <a:ext cx="2603880" cy="647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u="sng">
                <a:solidFill>
                  <a:srgbClr val="000000"/>
                </a:solidFill>
                <a:latin typeface="Calibri"/>
              </a:rPr>
              <a:t>Ликова F1</a:t>
            </a:r>
            <a:endParaRPr/>
          </a:p>
        </p:txBody>
      </p:sp>
      <p:pic>
        <p:nvPicPr>
          <p:cNvPr descr="" id="173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251640" y="3861000"/>
            <a:ext cx="3098160" cy="2181600"/>
          </a:xfrm>
          <a:prstGeom prst="rect">
            <a:avLst/>
          </a:prstGeom>
          <a:ln>
            <a:noFill/>
          </a:ln>
        </p:spPr>
      </p:pic>
      <p:sp>
        <p:nvSpPr>
          <p:cNvPr id="174" name="CustomShape 5"/>
          <p:cNvSpPr/>
          <p:nvPr/>
        </p:nvSpPr>
        <p:spPr>
          <a:xfrm>
            <a:off x="4752000" y="5544000"/>
            <a:ext cx="2303280" cy="647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u="sng">
                <a:solidFill>
                  <a:srgbClr val="000000"/>
                </a:solidFill>
                <a:latin typeface="Calibri"/>
              </a:rPr>
              <a:t>Мечта F1</a:t>
            </a:r>
            <a:endParaRPr/>
          </a:p>
        </p:txBody>
      </p:sp>
      <p:sp>
        <p:nvSpPr>
          <p:cNvPr id="175" name="CustomShape 6"/>
          <p:cNvSpPr/>
          <p:nvPr/>
        </p:nvSpPr>
        <p:spPr>
          <a:xfrm>
            <a:off x="3349800" y="4536720"/>
            <a:ext cx="1568520" cy="503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ru-RU" u="sng">
                <a:solidFill>
                  <a:srgbClr val="000000"/>
                </a:solidFill>
                <a:latin typeface="Calibri"/>
              </a:rPr>
              <a:t>Северянка F1</a:t>
            </a:r>
            <a:endParaRPr/>
          </a:p>
        </p:txBody>
      </p:sp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6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7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7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8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0040" y="916920"/>
            <a:ext cx="8049240" cy="53946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1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8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8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CustomShape 2"/>
          <p:cNvSpPr/>
          <p:nvPr/>
        </p:nvSpPr>
        <p:spPr>
          <a:xfrm>
            <a:off x="3420000" y="123840"/>
            <a:ext cx="5543640" cy="6994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8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40" y="980640"/>
            <a:ext cx="8424000" cy="503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8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8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9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7640" y="980640"/>
            <a:ext cx="8712000" cy="51836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9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9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9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79640" y="885960"/>
            <a:ext cx="8640000" cy="539964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9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9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20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11640" y="885600"/>
            <a:ext cx="8352000" cy="53946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8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7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8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4803480" y="467280"/>
            <a:ext cx="348120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Бондарева Людмила Леонидовна</a:t>
            </a:r>
            <a:endParaRPr/>
          </a:p>
        </p:txBody>
      </p:sp>
      <p:sp>
        <p:nvSpPr>
          <p:cNvPr id="82" name="CustomShape 2"/>
          <p:cNvSpPr/>
          <p:nvPr/>
        </p:nvSpPr>
        <p:spPr>
          <a:xfrm>
            <a:off x="50040" y="893520"/>
            <a:ext cx="8985240" cy="11869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Calibri"/>
              </a:rPr>
              <a:t>Конвейер капусты белокочанной для выращивания в условиях Республики Марий Эл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2400">
                <a:solidFill>
                  <a:srgbClr val="000000"/>
                </a:solidFill>
                <a:latin typeface="Calibri"/>
              </a:rPr>
              <a:t>Сорта и гибриды разновидностей капусты</a:t>
            </a:r>
            <a:endParaRPr/>
          </a:p>
        </p:txBody>
      </p:sp>
      <p:pic>
        <p:nvPicPr>
          <p:cNvPr descr="" id="83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68520" y="2216880"/>
            <a:ext cx="7851600" cy="4051800"/>
          </a:xfrm>
          <a:prstGeom prst="rect">
            <a:avLst/>
          </a:prstGeom>
          <a:ln>
            <a:noFill/>
          </a:ln>
        </p:spPr>
      </p:pic>
      <p:pic>
        <p:nvPicPr>
          <p:cNvPr descr="" id="84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9080"/>
            <a:ext cx="9263520" cy="681876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0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0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20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251640" y="992520"/>
            <a:ext cx="8568000" cy="527580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0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404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0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1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32000" y="1296000"/>
            <a:ext cx="3816000" cy="4320000"/>
          </a:xfrm>
          <a:prstGeom prst="rect">
            <a:avLst/>
          </a:prstGeom>
          <a:ln>
            <a:noFill/>
          </a:ln>
        </p:spPr>
      </p:pic>
      <p:pic>
        <p:nvPicPr>
          <p:cNvPr descr="" id="211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4896000" y="1296000"/>
            <a:ext cx="3672000" cy="439200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792000" y="5616000"/>
            <a:ext cx="7704000" cy="747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ru-RU"/>
              <a:t>Гибрид капусты брокколи, полученный с использованием линий удвоенных гаплоидов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3240000" y="288000"/>
            <a:ext cx="5328000" cy="4654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ru-RU" sz="2600" u="sng"/>
              <a:t>СПАРТА F</a:t>
            </a:r>
            <a:r>
              <a:rPr b="1" i="1" lang="ru-RU" u="sng"/>
              <a:t>1</a:t>
            </a:r>
            <a:endParaRPr/>
          </a:p>
        </p:txBody>
      </p:sp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4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1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760" y="1196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16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17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660360" y="3138120"/>
            <a:ext cx="2303280" cy="3071160"/>
          </a:xfrm>
          <a:prstGeom prst="rect">
            <a:avLst/>
          </a:prstGeom>
          <a:ln>
            <a:noFill/>
          </a:ln>
        </p:spPr>
      </p:pic>
      <p:pic>
        <p:nvPicPr>
          <p:cNvPr descr="" id="218" name="Picture 3"/>
          <p:cNvPicPr/>
          <p:nvPr/>
        </p:nvPicPr>
        <p:blipFill>
          <a:blip r:embed="rId5"/>
          <a:srcRect b="0" l="0" r="0" t="13965"/>
          <a:stretch>
            <a:fillRect/>
          </a:stretch>
        </p:blipFill>
        <p:spPr>
          <a:xfrm>
            <a:off x="-5760" y="2554920"/>
            <a:ext cx="3208320" cy="3679560"/>
          </a:xfrm>
          <a:prstGeom prst="rect">
            <a:avLst/>
          </a:prstGeom>
          <a:ln>
            <a:noFill/>
          </a:ln>
        </p:spPr>
      </p:pic>
      <p:pic>
        <p:nvPicPr>
          <p:cNvPr descr="" id="219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3094200" y="1294200"/>
            <a:ext cx="4895640" cy="275328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1470600" y="764640"/>
            <a:ext cx="6519240" cy="3639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Times New Roman"/>
              </a:rPr>
              <a:t>Приморская ООС- филиал ФНЦО, август 2018 г.</a:t>
            </a:r>
            <a:endParaRPr/>
          </a:p>
        </p:txBody>
      </p:sp>
      <p:sp>
        <p:nvSpPr>
          <p:cNvPr id="221" name="CustomShape 2"/>
          <p:cNvSpPr/>
          <p:nvPr/>
        </p:nvSpPr>
        <p:spPr>
          <a:xfrm>
            <a:off x="3276000" y="4293000"/>
            <a:ext cx="3239280" cy="15498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Площадь под капустой -13,5 га.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ru-RU" sz="1600">
                <a:solidFill>
                  <a:srgbClr val="000000"/>
                </a:solidFill>
                <a:latin typeface="Times New Roman"/>
              </a:rPr>
              <a:t>Передано на испытание в 2019г.- 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11 образцов, в т.ч. 5 F1 гибридов, 4 перспективных образца капусты белокочанной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2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2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7236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CustomShape 2"/>
          <p:cNvSpPr/>
          <p:nvPr/>
        </p:nvSpPr>
        <p:spPr>
          <a:xfrm>
            <a:off x="936000" y="1512000"/>
            <a:ext cx="7343280" cy="34596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227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144000" y="1008000"/>
            <a:ext cx="4679280" cy="2663280"/>
          </a:xfrm>
          <a:prstGeom prst="rect">
            <a:avLst/>
          </a:prstGeom>
          <a:ln>
            <a:noFill/>
          </a:ln>
        </p:spPr>
      </p:pic>
      <p:pic>
        <p:nvPicPr>
          <p:cNvPr descr="" id="228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400000" y="885600"/>
            <a:ext cx="2898000" cy="368748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3403800" y="288000"/>
            <a:ext cx="5595480" cy="6166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b="1" lang="ru-RU"/>
              <a:t>Западно-Сибирская ООС - филиал ФНЦО,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/>
              <a:t> </a:t>
            </a:r>
            <a:r>
              <a:rPr b="1" lang="ru-RU"/>
              <a:t>июль 2019 г.</a:t>
            </a:r>
            <a:endParaRPr/>
          </a:p>
        </p:txBody>
      </p:sp>
      <p:pic>
        <p:nvPicPr>
          <p:cNvPr descr="" id="230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864000" y="3888000"/>
            <a:ext cx="3743280" cy="230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1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3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6508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3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3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128600" y="1059480"/>
            <a:ext cx="7497720" cy="517356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3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16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3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38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04000" y="432000"/>
            <a:ext cx="7860960" cy="568728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4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4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4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80000" y="648000"/>
            <a:ext cx="6981840" cy="55602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4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4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4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523880" y="1052640"/>
            <a:ext cx="6457680" cy="522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9" nodeType="tmRoot" restart="never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4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404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4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5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80000" y="1080000"/>
            <a:ext cx="7358400" cy="520848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1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5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5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5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80000" y="1008000"/>
            <a:ext cx="7488000" cy="526176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8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336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8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88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755640" y="910080"/>
            <a:ext cx="7695360" cy="532476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5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04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5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58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742680" y="1085040"/>
            <a:ext cx="7428600" cy="518364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5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6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040" y="94428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6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6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274680" y="1052640"/>
            <a:ext cx="8314920" cy="553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21" nodeType="tmRoot" restart="never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6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81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6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66" name="Picture 3"/>
          <p:cNvPicPr/>
          <p:nvPr/>
        </p:nvPicPr>
        <p:blipFill>
          <a:blip r:embed="rId4"/>
          <a:srcRect b="22010" l="0" r="0" t="0"/>
          <a:stretch>
            <a:fillRect/>
          </a:stretch>
        </p:blipFill>
        <p:spPr>
          <a:xfrm>
            <a:off x="381240" y="954360"/>
            <a:ext cx="8114040" cy="516492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6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6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7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720000" y="978120"/>
            <a:ext cx="7451640" cy="5183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1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7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0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7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7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23640" y="975600"/>
            <a:ext cx="7991640" cy="52743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7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9676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7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78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616320" y="980640"/>
            <a:ext cx="7956360" cy="511164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8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8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8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83640" y="1124640"/>
            <a:ext cx="8226000" cy="479124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8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8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8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768240" y="1052640"/>
            <a:ext cx="7331400" cy="507420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8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8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9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43640" y="980640"/>
            <a:ext cx="6839640" cy="511164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1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9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04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9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9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827640" y="945360"/>
            <a:ext cx="7487640" cy="53442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9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4816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9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9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68480" y="1052640"/>
            <a:ext cx="8568000" cy="501588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5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29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920" y="836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297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298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43640" y="965880"/>
            <a:ext cx="7271640" cy="530964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9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30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68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30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30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67640" y="1077480"/>
            <a:ext cx="7956360" cy="51908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30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760" y="890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30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30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83640" y="1052640"/>
            <a:ext cx="7988760" cy="512352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0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73080" y="5976000"/>
            <a:ext cx="9142920" cy="648000"/>
          </a:xfrm>
          <a:prstGeom prst="rect">
            <a:avLst/>
          </a:prstGeom>
          <a:ln>
            <a:noFill/>
          </a:ln>
        </p:spPr>
      </p:pic>
      <p:pic>
        <p:nvPicPr>
          <p:cNvPr descr="" id="30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4040" y="908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30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31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248000" y="504000"/>
            <a:ext cx="4536000" cy="540000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53640" y="2133000"/>
            <a:ext cx="4607280" cy="173556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i="1" lang="ru-RU" sz="3600">
                <a:solidFill>
                  <a:srgbClr val="000000"/>
                </a:solidFill>
                <a:latin typeface="Times New Roman"/>
              </a:rPr>
              <a:t>Благодарю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i="1" lang="ru-RU" sz="3600">
                <a:solidFill>
                  <a:srgbClr val="000000"/>
                </a:solidFill>
                <a:latin typeface="Times New Roman"/>
              </a:rPr>
              <a:t>за  внимание!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9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320" y="83664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9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9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11640" y="1124640"/>
            <a:ext cx="7775640" cy="495108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97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9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9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611640" y="1556640"/>
            <a:ext cx="2481480" cy="368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0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179640" y="967680"/>
            <a:ext cx="8712000" cy="523764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2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0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0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4788000" y="467280"/>
            <a:ext cx="183600" cy="36828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CustomShape 2"/>
          <p:cNvSpPr/>
          <p:nvPr/>
        </p:nvSpPr>
        <p:spPr>
          <a:xfrm>
            <a:off x="50040" y="893520"/>
            <a:ext cx="8985240" cy="460440"/>
          </a:xfrm>
          <a:prstGeom prst="rect">
            <a:avLst/>
          </a:prstGeom>
          <a:noFill/>
          <a:ln>
            <a:noFill/>
          </a:ln>
        </p:spPr>
      </p:sp>
      <p:graphicFrame>
        <p:nvGraphicFramePr>
          <p:cNvPr id="107" name="Table 3"/>
          <p:cNvGraphicFramePr/>
          <p:nvPr/>
        </p:nvGraphicFramePr>
        <p:xfrm>
          <a:off x="288000" y="900000"/>
          <a:ext cx="8567640" cy="5572080"/>
        </p:xfrm>
        <a:graphic>
          <a:graphicData uri="http://schemas.openxmlformats.org/drawingml/2006/table">
            <a:tbl>
              <a:tblPr/>
              <a:tblGrid>
                <a:gridCol w="1782000"/>
                <a:gridCol w="1051920"/>
                <a:gridCol w="1256760"/>
                <a:gridCol w="990720"/>
                <a:gridCol w="1450440"/>
                <a:gridCol w="888480"/>
                <a:gridCol w="1147320"/>
              </a:tblGrid>
              <a:tr h="539280"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Название сорта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Годы испыта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ний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Генерация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Круглых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Плоско-круглых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Плоских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Коничес-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ких</a:t>
                      </a:r>
                      <a:endParaRPr/>
                    </a:p>
                  </a:txBody>
                  <a:tcPr/>
                </a:tc>
              </a:tr>
              <a:tr h="9882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Кп.202 «Каширка»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1922-1923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1924-1925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1926-1927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1928-1929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1931-1932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Исх. Образец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IV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48,3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72,6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69,7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94,3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45,7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8,9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5,2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0,6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0,4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0,5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  <a:tr h="8388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Кп.455 «Белорусская»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1924-1925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1926-1927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1928-1929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1932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Исх. Образец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III отбор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70,4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61,5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89,4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98,0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29,1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31,7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13,9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2,0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1,2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  <a:tr h="5400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Кп.15 «Московская поздняя»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1932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50,6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92,6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49,4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6,4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  <a:tr h="9882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Кп.231 «Слава»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1922-1923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1924-1925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1926-1927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1928-1929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1931-1932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Исх. Образец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IV отбор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71,0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85,6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85,3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90,2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7,9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0,6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1,3</a:t>
                      </a:r>
                      <a:endParaRPr/>
                    </a:p>
                  </a:txBody>
                  <a:tcPr/>
                </a:tc>
              </a:tr>
              <a:tr h="6894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Кп.147 «Номер первый»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1926-1927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1928-1929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1932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IV отбор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74,8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91,1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95,1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24,7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4,9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  <a:tr h="988200">
                <a:tc>
                  <a:txBody>
                    <a:bodyPr wrap="none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Кп.145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«Вальватьевка»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1922-1923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1924-1925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1926-1927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1928-1929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1932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Исх. Образец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III отбор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IV отбор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1,1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7,4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19,4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89,5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96,8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97,2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92,1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79,1</a:t>
                      </a:r>
                      <a:endParaRPr/>
                    </a:p>
                  </a:txBody>
                  <a:tcPr/>
                </a:tc>
                <a:tc>
                  <a:txBody>
                    <a:bodyPr wrap="none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8" name="CustomShape 4"/>
          <p:cNvSpPr/>
          <p:nvPr/>
        </p:nvSpPr>
        <p:spPr>
          <a:xfrm>
            <a:off x="1403640" y="188640"/>
            <a:ext cx="7487640" cy="5770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>
                <a:solidFill>
                  <a:srgbClr val="000000"/>
                </a:solidFill>
                <a:latin typeface="Times New Roman"/>
              </a:rPr>
              <a:t>Характеристика сортов капусты белокочанной по форме кочна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ru-RU" sz="1400">
                <a:solidFill>
                  <a:srgbClr val="000000"/>
                </a:solidFill>
                <a:latin typeface="Times New Roman"/>
              </a:rPr>
              <a:t>( в  % разных форм), 1922-1932гг.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9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1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8000" y="86652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11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pic>
        <p:nvPicPr>
          <p:cNvPr descr="" id="11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899640" y="1146600"/>
            <a:ext cx="7047360" cy="507132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3" name="Picture 2"/>
          <p:cNvPicPr/>
          <p:nvPr/>
        </p:nvPicPr>
        <p:blipFill>
          <a:blip r:embed="rId1"/>
          <a:srcRect b="0" l="5587" r="5587" t="0"/>
          <a:stretch>
            <a:fillRect/>
          </a:stretch>
        </p:blipFill>
        <p:spPr>
          <a:xfrm>
            <a:off x="23040" y="6269760"/>
            <a:ext cx="9142920" cy="395640"/>
          </a:xfrm>
          <a:prstGeom prst="rect">
            <a:avLst/>
          </a:prstGeom>
          <a:ln>
            <a:noFill/>
          </a:ln>
        </p:spPr>
      </p:pic>
      <p:pic>
        <p:nvPicPr>
          <p:cNvPr descr="" id="11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040" y="849600"/>
            <a:ext cx="9142920" cy="35280"/>
          </a:xfrm>
          <a:prstGeom prst="rect">
            <a:avLst/>
          </a:prstGeom>
          <a:ln>
            <a:noFill/>
          </a:ln>
        </p:spPr>
      </p:pic>
      <p:pic>
        <p:nvPicPr>
          <p:cNvPr descr="" id="11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40" y="116640"/>
            <a:ext cx="3043080" cy="71892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974320" y="132480"/>
            <a:ext cx="6191640" cy="638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i="1" lang="ru-RU">
                <a:solidFill>
                  <a:srgbClr val="000000"/>
                </a:solidFill>
                <a:latin typeface="Times New Roman"/>
              </a:rPr>
              <a:t>Преимущества F1 гибридов в сравнении с сортами популяциями:</a:t>
            </a:r>
            <a:endParaRPr/>
          </a:p>
        </p:txBody>
      </p:sp>
      <p:sp>
        <p:nvSpPr>
          <p:cNvPr id="117" name="CustomShape 2"/>
          <p:cNvSpPr/>
          <p:nvPr/>
        </p:nvSpPr>
        <p:spPr>
          <a:xfrm>
            <a:off x="251640" y="1556640"/>
            <a:ext cx="8568000" cy="3501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80000"/>
              </a:lnSpc>
              <a:buFont charset="2" typeface="Wingdings"/>
              <a:buChar char=""/>
            </a:pPr>
            <a:r>
              <a:rPr b="1" i="1" lang="ru-RU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000">
                <a:solidFill>
                  <a:srgbClr val="000000"/>
                </a:solidFill>
                <a:latin typeface="Times New Roman"/>
              </a:rPr>
              <a:t>Возможность удачного сочетания высокого гетерозисного эффекта по продуктивности с экологической устойчивостью. 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Font charset="2" typeface="Wingdings"/>
              <a:buChar char=""/>
            </a:pPr>
            <a:r>
              <a:rPr b="1" i="1" lang="ru-RU" sz="2000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000">
                <a:solidFill>
                  <a:srgbClr val="000000"/>
                </a:solidFill>
                <a:latin typeface="Times New Roman"/>
              </a:rPr>
              <a:t>Возможность преодоления отрицательных генетических корреляций (скороспелость-продуктивность, лежкость-продуктивность и т.д.).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Font charset="2" typeface="Wingdings"/>
              <a:buChar char=""/>
            </a:pPr>
            <a:r>
              <a:rPr b="1" i="1" lang="ru-RU" sz="2000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000">
                <a:solidFill>
                  <a:srgbClr val="000000"/>
                </a:solidFill>
                <a:latin typeface="Times New Roman"/>
              </a:rPr>
              <a:t>Возможность создания гибридов с групповой устойчивостью к болезням.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Font charset="2" typeface="Wingdings"/>
              <a:buChar char=""/>
            </a:pPr>
            <a:r>
              <a:rPr b="1" i="1" lang="ru-RU" sz="2000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000">
                <a:solidFill>
                  <a:srgbClr val="000000"/>
                </a:solidFill>
                <a:latin typeface="Times New Roman"/>
              </a:rPr>
              <a:t>Возможность использования наиболее дешевого беспересадочного способа семеноводства у двулетних культур.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