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89" r:id="rId3"/>
    <p:sldId id="258" r:id="rId4"/>
    <p:sldId id="259" r:id="rId5"/>
    <p:sldId id="294" r:id="rId6"/>
    <p:sldId id="261" r:id="rId7"/>
    <p:sldId id="303" r:id="rId8"/>
    <p:sldId id="304" r:id="rId9"/>
    <p:sldId id="308" r:id="rId10"/>
    <p:sldId id="309" r:id="rId11"/>
    <p:sldId id="305" r:id="rId12"/>
    <p:sldId id="306" r:id="rId13"/>
    <p:sldId id="311" r:id="rId14"/>
    <p:sldId id="296" r:id="rId15"/>
    <p:sldId id="297" r:id="rId16"/>
    <p:sldId id="298" r:id="rId17"/>
    <p:sldId id="313" r:id="rId18"/>
    <p:sldId id="269" r:id="rId19"/>
    <p:sldId id="270" r:id="rId20"/>
    <p:sldId id="272" r:id="rId21"/>
    <p:sldId id="273" r:id="rId22"/>
    <p:sldId id="274" r:id="rId23"/>
    <p:sldId id="310" r:id="rId24"/>
    <p:sldId id="314" r:id="rId25"/>
    <p:sldId id="299" r:id="rId26"/>
    <p:sldId id="279" r:id="rId27"/>
    <p:sldId id="280" r:id="rId28"/>
    <p:sldId id="281" r:id="rId29"/>
    <p:sldId id="31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15389-98AA-45F0-AF1E-6A88A1004F05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359A6-2DC6-4A7D-9EEF-89172E3D5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8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359A6-2DC6-4A7D-9EEF-89172E3D56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2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359A6-2DC6-4A7D-9EEF-89172E3D56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6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CB10-3262-4F4F-A2EC-A444AAC47E7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9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CB10-3262-4F4F-A2EC-A444AAC47E7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5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27B9-04BE-4167-A680-F6FBCAD8829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4580D-E5FB-4177-823B-BFEC27274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11"/>
            <a:ext cx="9144000" cy="6859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8576" y="188640"/>
            <a:ext cx="6425911" cy="3096344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/>
              <a:t/>
            </a:r>
            <a:br>
              <a:rPr lang="ru-RU" sz="3600" b="1" cap="all" dirty="0" smtClean="0"/>
            </a:br>
            <a:r>
              <a:rPr lang="ru-RU" sz="3600" b="1" cap="all" dirty="0" smtClean="0"/>
              <a:t>Участие Н.И.Вавилова в Первом и единственном Всероссийский съезде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cap="all" dirty="0" smtClean="0"/>
              <a:t>по прикладной ботанике.</a:t>
            </a:r>
            <a:br>
              <a:rPr lang="ru-RU" sz="3600" b="1" cap="all" dirty="0" smtClean="0"/>
            </a:br>
            <a:r>
              <a:rPr lang="ru-RU" sz="3100" b="1" i="1" cap="all" dirty="0" smtClean="0"/>
              <a:t>К 100-летию съезда</a:t>
            </a:r>
            <a:r>
              <a:rPr lang="ru-RU" b="1" cap="all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60277"/>
            <a:ext cx="5076056" cy="1144594"/>
          </a:xfrm>
        </p:spPr>
        <p:txBody>
          <a:bodyPr>
            <a:normAutofit/>
          </a:bodyPr>
          <a:lstStyle/>
          <a:p>
            <a:r>
              <a:rPr lang="ru-RU" b="1" i="1" cap="all" dirty="0" smtClean="0">
                <a:solidFill>
                  <a:srgbClr val="C00000"/>
                </a:solidFill>
              </a:rPr>
              <a:t>В</a:t>
            </a:r>
            <a:r>
              <a:rPr lang="ru-RU" b="1" i="1" dirty="0" smtClean="0">
                <a:solidFill>
                  <a:srgbClr val="C00000"/>
                </a:solidFill>
              </a:rPr>
              <a:t>ишнякова</a:t>
            </a:r>
            <a:r>
              <a:rPr lang="ru-RU" b="1" i="1" cap="all" dirty="0" smtClean="0">
                <a:solidFill>
                  <a:srgbClr val="C00000"/>
                </a:solidFill>
              </a:rPr>
              <a:t> М.А.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3735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/>
              <a:t>Вавиловские</a:t>
            </a:r>
            <a:r>
              <a:rPr lang="ru-RU" sz="2000" b="1" dirty="0" smtClean="0"/>
              <a:t> чтения - 2020</a:t>
            </a:r>
          </a:p>
          <a:p>
            <a:pPr algn="r"/>
            <a:r>
              <a:rPr lang="ru-RU" sz="2000" b="1" dirty="0" smtClean="0"/>
              <a:t>25 ноября 2020.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СГАУ, Саратов 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8092"/>
          <a:stretch>
            <a:fillRect/>
          </a:stretch>
        </p:blipFill>
        <p:spPr bwMode="auto">
          <a:xfrm rot="16200000">
            <a:off x="-248236" y="1698927"/>
            <a:ext cx="5661491" cy="40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991687" y="1937602"/>
            <a:ext cx="5785820" cy="36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74559" y="5517232"/>
            <a:ext cx="3888432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6237312"/>
            <a:ext cx="3888432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924563"/>
            <a:ext cx="2808312" cy="3247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1232059"/>
            <a:ext cx="2808312" cy="3247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13499" y="1231279"/>
            <a:ext cx="3978981" cy="9015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0" y="1732871"/>
            <a:ext cx="8820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У съезда были спонсоры. </a:t>
            </a:r>
          </a:p>
          <a:p>
            <a:r>
              <a:rPr lang="ru-RU" b="1" dirty="0" smtClean="0">
                <a:latin typeface="Arial Black" pitchFamily="34" charset="0"/>
              </a:rPr>
              <a:t>В заключительном слове его Почетный Председатель </a:t>
            </a:r>
            <a:r>
              <a:rPr lang="ru-RU" b="1" dirty="0" err="1" smtClean="0">
                <a:latin typeface="Arial Black" pitchFamily="34" charset="0"/>
              </a:rPr>
              <a:t>А.А.Ячевский</a:t>
            </a:r>
            <a:r>
              <a:rPr lang="ru-RU" b="1" dirty="0" smtClean="0">
                <a:latin typeface="Arial Black" pitchFamily="34" charset="0"/>
              </a:rPr>
              <a:t> отметил, что Оргкомитет взял на себя все тяжести  материального и продовольственного участников съезда, что было осуществлено с редким успехом. </a:t>
            </a:r>
          </a:p>
          <a:p>
            <a:r>
              <a:rPr lang="ru-RU" b="1" dirty="0" smtClean="0">
                <a:latin typeface="Arial Black" pitchFamily="34" charset="0"/>
              </a:rPr>
              <a:t>«В этом деле Комитету в той или иной мере оказали свое содействие целый ряд лиц и учреждений.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 Black" pitchFamily="34" charset="0"/>
              </a:rPr>
              <a:t> Губернский исполком;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 Black" pitchFamily="34" charset="0"/>
              </a:rPr>
              <a:t> Штаб 2 Особой армии;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 Black" pitchFamily="34" charset="0"/>
              </a:rPr>
              <a:t> Управление Юго-Восточных железных дорог;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 Black" pitchFamily="34" charset="0"/>
              </a:rPr>
              <a:t> Губернский земельный отдел;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 Black" pitchFamily="34" charset="0"/>
              </a:rPr>
              <a:t> другие отделы Губернского Исполкома;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 Black" pitchFamily="34" charset="0"/>
              </a:rPr>
              <a:t> Дамский комитет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Arial Black" pitchFamily="34" charset="0"/>
              </a:rPr>
              <a:t> и др. лица».</a:t>
            </a:r>
          </a:p>
          <a:p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050" name="AutoShape 2" descr="ÐÐ°ÑÑÐ¸Ð½ÐºÐ¸ Ð¿Ð¾ Ð·Ð°Ð¿ÑÐ¾ÑÑ Ð¿ÐµÑÐ²ÑÐ¹ ÑÑÐµÐ·Ð´ Ð¿Ð¾ Ð¿ÑÐ¸ÐºÐ»Ð°Ð´Ð½Ð¾Ð¹ Ð±Ð¾ÑÐ°Ð½Ð¸ÐºÐµ Ð²Ð¾ÑÐ¾Ð½ÐµÐ¶ 19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052" name="AutoShape 4" descr="ÐÐ°ÑÑÐ¸Ð½ÐºÐ¸ Ð¿Ð¾ Ð·Ð°Ð¿ÑÐ¾ÑÑ Ð¿ÐµÑÐ²ÑÐ¹ ÑÑÐµÐ·Ð´ Ð¿Ð¾ Ð¿ÑÐ¸ÐºÐ»Ð°Ð´Ð½Ð¾Ð¹ Ð±Ð¾ÑÐ°Ð½Ð¸ÐºÐµ Ð²Ð¾ÑÐ¾Ð½ÐµÐ¶ 19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054" name="AutoShape 6" descr="ÐÐ°ÑÑÐ¸Ð½ÐºÐ¸ Ð¿Ð¾ Ð·Ð°Ð¿ÑÐ¾ÑÑ Ð¿ÐµÑÐ²ÑÐ¹ ÑÑÐµÐ·Ð´ Ð¿Ð¾ Ð¿ÑÐ¸ÐºÐ»Ð°Ð´Ð½Ð¾Ð¹ Ð±Ð¾ÑÐ°Ð½Ð¸ÐºÐµ Ð²Ð¾ÑÐ¾Ð½ÐµÐ¶ 19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2056" name="AutoShape 8" descr="ÐÐ°ÑÑÐ¸Ð½ÐºÐ¸ Ð¿Ð¾ Ð·Ð°Ð¿ÑÐ¾ÑÑ Ð¿ÐµÑÐ²ÑÐ¹ ÑÑÐµÐ·Ð´ Ð¿Ð¾ Ð¿ÑÐ¸ÐºÐ»Ð°Ð´Ð½Ð¾Ð¹ Ð±Ð¾ÑÐ°Ð½Ð¸ÐºÐµ Ð²Ð¾ÑÐ¾Ð½ÐµÐ¶ 19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pic>
        <p:nvPicPr>
          <p:cNvPr id="1026" name="Picture 2" descr="C:\Users\Margarita\Downloads\1 Всероссийский съезд по приклад_ной ботанике 1920 г. (1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956479"/>
            <a:ext cx="6311384" cy="42302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1560" y="532258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2 - К.Д. Глинка*,  3 - Б.А. </a:t>
            </a:r>
            <a:r>
              <a:rPr lang="ru-RU" sz="2000" b="1" dirty="0" err="1" smtClean="0">
                <a:latin typeface="Arial Black" pitchFamily="34" charset="0"/>
              </a:rPr>
              <a:t>Келлер</a:t>
            </a:r>
            <a:r>
              <a:rPr lang="ru-RU" sz="2000" b="1" dirty="0" smtClean="0">
                <a:latin typeface="Arial Black" pitchFamily="34" charset="0"/>
              </a:rPr>
              <a:t>,  4 - Н.И. Вавилов, </a:t>
            </a:r>
          </a:p>
          <a:p>
            <a:r>
              <a:rPr lang="ru-RU" sz="2000" b="1" dirty="0" smtClean="0">
                <a:latin typeface="Arial Black" pitchFamily="34" charset="0"/>
              </a:rPr>
              <a:t>5 – В.Р. </a:t>
            </a:r>
            <a:r>
              <a:rPr lang="ru-RU" sz="2000" b="1" dirty="0" err="1" smtClean="0">
                <a:latin typeface="Arial Black" pitchFamily="34" charset="0"/>
              </a:rPr>
              <a:t>Заленский</a:t>
            </a:r>
            <a:r>
              <a:rPr lang="ru-RU" sz="2000" b="1" dirty="0" smtClean="0">
                <a:latin typeface="Arial Black" pitchFamily="34" charset="0"/>
              </a:rPr>
              <a:t>  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3488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21328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963" y="603047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itchFamily="34" charset="0"/>
              </a:rPr>
              <a:t>*К.Д.Глинка был первым ректором Воронежского сельскохозяйственного института.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4005064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5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55576" y="106508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Н.И.Вавилов на съезде 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1" y="1874108"/>
            <a:ext cx="87852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 Black" pitchFamily="34" charset="0"/>
              </a:rPr>
              <a:t>1920 г.</a:t>
            </a:r>
          </a:p>
          <a:p>
            <a:r>
              <a:rPr lang="ru-RU" b="1" dirty="0" smtClean="0">
                <a:latin typeface="Arial Black" pitchFamily="34" charset="0"/>
              </a:rPr>
              <a:t>Июнь - 3-й съезд Селекционеров   в Саратове.  Доклад о Законе  гомологических рядов.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Август – экспедиция по Нижней Волге. Приступил к написанию книги  «Полевые  культуры </a:t>
            </a:r>
            <a:r>
              <a:rPr lang="ru-RU" b="1" dirty="0" err="1" smtClean="0">
                <a:latin typeface="Arial Black" pitchFamily="34" charset="0"/>
              </a:rPr>
              <a:t>Юго-Востока</a:t>
            </a:r>
            <a:r>
              <a:rPr lang="ru-RU" b="1" dirty="0" smtClean="0">
                <a:latin typeface="Arial Black" pitchFamily="34" charset="0"/>
              </a:rPr>
              <a:t>»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Сентябрь –  13 сентября назначен директором БПБ.</a:t>
            </a:r>
          </a:p>
          <a:p>
            <a:r>
              <a:rPr lang="ru-RU" b="1" dirty="0" smtClean="0">
                <a:latin typeface="Arial Black" pitchFamily="34" charset="0"/>
              </a:rPr>
              <a:t>                     Прощание с Саратовом, сборы, отчеты. </a:t>
            </a:r>
          </a:p>
          <a:p>
            <a:r>
              <a:rPr lang="ru-RU" b="1" dirty="0" smtClean="0">
                <a:latin typeface="Arial Black" pitchFamily="34" charset="0"/>
              </a:rPr>
              <a:t>                     1-й Съезд по прикладной ботанике</a:t>
            </a:r>
          </a:p>
          <a:p>
            <a:r>
              <a:rPr lang="ru-RU" b="1" dirty="0" smtClean="0">
                <a:latin typeface="Arial Black" pitchFamily="34" charset="0"/>
              </a:rPr>
              <a:t>                     Поездка в г. Козлов, знакомство с Мичуриным.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5 октября – в Петрограде. Начало создания «храма науки».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Декабрь – возвращение в Саратов, завершить и передать дела.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43959" y="1196752"/>
            <a:ext cx="88207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</a:rPr>
              <a:t>Как явствует из предварительной программы совещания  (</a:t>
            </a:r>
            <a:r>
              <a:rPr lang="ru-RU" dirty="0" smtClean="0">
                <a:latin typeface="Arial Black" pitchFamily="34" charset="0"/>
              </a:rPr>
              <a:t>ГАВО*. Ф. 408. Оп. 1. Д. 38. Л. 282)</a:t>
            </a:r>
            <a:r>
              <a:rPr lang="ru-RU" b="1" dirty="0" smtClean="0">
                <a:latin typeface="Arial Black" pitchFamily="34" charset="0"/>
              </a:rPr>
              <a:t>, Вавилов должен был сделать сообщение на тему: «О задачах прикладной ботаники в России». Однако по просьбе организационного комитета он повторил доклад о законе гомологических рядов, прочитанный им впервые в июне на саратовском съезде.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</a:rPr>
              <a:t>Из его личного письма явствует, что он делал «…</a:t>
            </a:r>
            <a:r>
              <a:rPr lang="ru-RU" b="1" i="1" dirty="0" smtClean="0">
                <a:latin typeface="Arial Black" pitchFamily="34" charset="0"/>
              </a:rPr>
              <a:t> предварительный доклад о помесях арбузов, дынь и тыкв». </a:t>
            </a:r>
            <a:r>
              <a:rPr lang="ru-RU" b="1" dirty="0" smtClean="0">
                <a:latin typeface="Arial Black" pitchFamily="34" charset="0"/>
              </a:rPr>
              <a:t>Но в программе съезда это не отражено.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</a:rPr>
              <a:t>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Arial Black" pitchFamily="34" charset="0"/>
              </a:rPr>
              <a:t>* </a:t>
            </a:r>
            <a:r>
              <a:rPr lang="ru-RU" sz="1600" b="1" i="1" dirty="0" smtClean="0">
                <a:latin typeface="Arial Black" pitchFamily="34" charset="0"/>
              </a:rPr>
              <a:t>ГАВО – государственный архив Воронежской области.</a:t>
            </a:r>
          </a:p>
          <a:p>
            <a:pPr>
              <a:lnSpc>
                <a:spcPct val="150000"/>
              </a:lnSpc>
            </a:pP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59" y="2195581"/>
            <a:ext cx="88207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 гомологическим рядам большой интерес. Выслушиваю и критику и одобрения. Больше последних, но больше интересуюсь критикой. Признаюсь, побаивался Талиева. Он очень остроумный и сердитый и врожденный полемист. Его мнение мне было очень любопытно, но пока не спрашивал. Вчера неожиданно в конце доклада «Теория эволюции и селекции» услышал большое одобрение, которого никак не ждал от Талиева. Еще интересуюсь мнениями </a:t>
            </a:r>
            <a:r>
              <a:rPr lang="ru-RU" b="1" i="1" dirty="0" err="1" smtClean="0"/>
              <a:t>Козо-Полянского</a:t>
            </a:r>
            <a:r>
              <a:rPr lang="ru-RU" b="1" i="1" dirty="0" smtClean="0"/>
              <a:t> и в Питере Комарова. </a:t>
            </a:r>
          </a:p>
          <a:p>
            <a:r>
              <a:rPr lang="ru-RU" b="1" i="1" dirty="0" smtClean="0"/>
              <a:t>…. Здесь слишком много внимания, от него хочется сбежать в лабораторию, к книгам.</a:t>
            </a:r>
          </a:p>
          <a:p>
            <a:r>
              <a:rPr lang="ru-RU" b="1" i="1" dirty="0" smtClean="0"/>
              <a:t>Делал </a:t>
            </a:r>
            <a:r>
              <a:rPr lang="ru-RU" b="1" i="1" dirty="0" err="1" smtClean="0"/>
              <a:t>предв</a:t>
            </a:r>
            <a:r>
              <a:rPr lang="ru-RU" b="1" i="1" dirty="0" smtClean="0"/>
              <a:t>.  доклад о помесях арбузов, дынь и тыкв. Прения ничего не дали. Но после узнал кое-что новое. </a:t>
            </a:r>
          </a:p>
          <a:p>
            <a:r>
              <a:rPr lang="ru-RU" b="1" i="1" dirty="0" smtClean="0"/>
              <a:t>Настаивают на прочтении доклада о рядах. Но очень не хочется. Без подготовки, написания  не умею так, как хотелось бы изложить.  А готовиться некогда. </a:t>
            </a:r>
          </a:p>
          <a:p>
            <a:r>
              <a:rPr lang="ru-RU" b="1" i="1" dirty="0" smtClean="0"/>
              <a:t>…. Завтра должно быть придется излагать ряды. Вдохновения нет, но м.б. оно придет. 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57454" y="79871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к </a:t>
            </a:r>
            <a:r>
              <a:rPr lang="ru-RU" b="1" dirty="0" err="1" smtClean="0"/>
              <a:t>Е.И.Барулиной</a:t>
            </a:r>
            <a:r>
              <a:rPr lang="ru-RU" b="1" dirty="0" smtClean="0"/>
              <a:t>.  </a:t>
            </a:r>
          </a:p>
          <a:p>
            <a:r>
              <a:rPr lang="ru-RU" b="1" u="sng" dirty="0" smtClean="0"/>
              <a:t>24</a:t>
            </a:r>
            <a:r>
              <a:rPr lang="x-none" b="1" u="sng" dirty="0" smtClean="0"/>
              <a:t>/</a:t>
            </a:r>
            <a:r>
              <a:rPr lang="en-US" b="1" u="sng" dirty="0" smtClean="0"/>
              <a:t>IX</a:t>
            </a:r>
            <a:r>
              <a:rPr lang="ru-RU" b="1" u="sng" dirty="0" smtClean="0"/>
              <a:t>  1920</a:t>
            </a:r>
            <a:r>
              <a:rPr lang="x-none" b="1" u="sng" dirty="0" smtClean="0"/>
              <a:t>.</a:t>
            </a:r>
            <a:r>
              <a:rPr lang="ru-RU" b="1" dirty="0" smtClean="0"/>
              <a:t> </a:t>
            </a:r>
            <a:r>
              <a:rPr lang="x-none" b="1" u="sng" dirty="0" smtClean="0"/>
              <a:t>(</a:t>
            </a:r>
            <a:r>
              <a:rPr lang="x-none" b="1" dirty="0" smtClean="0"/>
              <a:t>Воронеж).</a:t>
            </a:r>
            <a:endParaRPr lang="ru-RU" dirty="0"/>
          </a:p>
        </p:txBody>
      </p:sp>
      <p:pic>
        <p:nvPicPr>
          <p:cNvPr id="4" name="Picture 2" descr="Картинки по запросу н.и.вавил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79" y="851277"/>
            <a:ext cx="1070485" cy="14128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57454" y="1340837"/>
            <a:ext cx="730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Второй день съезда. Съезд довольно интересный, много народу, многих не видел года 3 и больше. Воронежцы очень гостеприимны. Нас поселили с </a:t>
            </a:r>
            <a:r>
              <a:rPr lang="ru-RU" b="1" i="1" dirty="0" err="1" smtClean="0"/>
              <a:t>Ячевским</a:t>
            </a:r>
            <a:r>
              <a:rPr lang="ru-RU" b="1" i="1" dirty="0" smtClean="0"/>
              <a:t>, Талиевым, </a:t>
            </a:r>
            <a:r>
              <a:rPr lang="ru-RU" b="1" i="1" dirty="0" err="1" smtClean="0"/>
              <a:t>Заленским</a:t>
            </a:r>
            <a:r>
              <a:rPr lang="ru-RU" b="1" i="1" dirty="0" smtClean="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0" y="1749732"/>
            <a:ext cx="882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</a:p>
          <a:p>
            <a:r>
              <a:rPr lang="x-none" b="1" i="1" dirty="0" smtClean="0"/>
              <a:t>Вчера делал доклад о рядах. Говорили Рождественский, Гельмер, Келлер, Талиев, Козополянский. Талиев много сказал существенного и для него в порядком мягкой форме. Много я приму к сведению. Козополянский был очень суров. Это первая критика по самому существу. Много кратких, но дельных замечаний по фитопалеонтологии. </a:t>
            </a:r>
            <a:r>
              <a:rPr lang="ru-RU" b="1" i="1" dirty="0" smtClean="0"/>
              <a:t> </a:t>
            </a:r>
            <a:r>
              <a:rPr lang="x-none" b="1" i="1" dirty="0" smtClean="0"/>
              <a:t>Хотя, как автор я должен признать свои упущения, но я готов их признать. Зайдя к вершинам, легко заблудиться, особенно тогда, когда в сутолоке конечно не уследишь ни за палеонтологией, ни за морфологией.</a:t>
            </a:r>
            <a:endParaRPr lang="ru-RU" b="1" i="1" dirty="0" smtClean="0"/>
          </a:p>
          <a:p>
            <a:r>
              <a:rPr lang="x-none" b="1" i="1" dirty="0" smtClean="0"/>
              <a:t>Сегодня или завтра будем с ним толковать долго.</a:t>
            </a:r>
            <a:endParaRPr lang="ru-RU" b="1" i="1" dirty="0" smtClean="0"/>
          </a:p>
          <a:p>
            <a:r>
              <a:rPr lang="x-none" b="1" i="1" dirty="0" smtClean="0"/>
              <a:t>Узнал от Гельмера кое-что по викам. Для работы много импульсов. </a:t>
            </a:r>
            <a:r>
              <a:rPr lang="x-none" b="1" i="1" u="sng" dirty="0" smtClean="0"/>
              <a:t>Для них надо было ехать в Воронеж.</a:t>
            </a:r>
            <a:endParaRPr lang="ru-RU" b="1" i="1" u="sng" dirty="0" smtClean="0"/>
          </a:p>
          <a:p>
            <a:r>
              <a:rPr lang="x-none" b="1" i="1" dirty="0" smtClean="0"/>
              <a:t>Выяснилась необходимость основательно углубиться в общую морфологию, палеонтологические данные. Словом, надо спокойно, много читая, писать и думать, и главное по общим вопросам.</a:t>
            </a:r>
            <a:endParaRPr lang="ru-RU" i="1" dirty="0"/>
          </a:p>
        </p:txBody>
      </p:sp>
      <p:pic>
        <p:nvPicPr>
          <p:cNvPr id="10242" name="Picture 2" descr="Картинки по запросу н.и.вавил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55" y="841420"/>
            <a:ext cx="957717" cy="12640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97460" y="101178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к </a:t>
            </a:r>
            <a:r>
              <a:rPr lang="ru-RU" b="1" dirty="0" err="1" smtClean="0"/>
              <a:t>Е.И.Барулиной</a:t>
            </a:r>
            <a:r>
              <a:rPr lang="ru-RU" b="1" dirty="0" smtClean="0"/>
              <a:t>.  </a:t>
            </a:r>
          </a:p>
          <a:p>
            <a:r>
              <a:rPr lang="ru-RU" b="1" u="sng" dirty="0" smtClean="0"/>
              <a:t>2</a:t>
            </a:r>
            <a:r>
              <a:rPr lang="x-none" b="1" u="sng" dirty="0" smtClean="0"/>
              <a:t>6/</a:t>
            </a:r>
            <a:r>
              <a:rPr lang="en-US" b="1" u="sng" dirty="0" smtClean="0"/>
              <a:t>IX</a:t>
            </a:r>
            <a:r>
              <a:rPr lang="x-none" b="1" u="sng" dirty="0" smtClean="0"/>
              <a:t>.</a:t>
            </a:r>
            <a:r>
              <a:rPr lang="ru-RU" b="1" u="sng" dirty="0" smtClean="0"/>
              <a:t> 1920. </a:t>
            </a:r>
            <a:r>
              <a:rPr lang="x-none" b="1" dirty="0" smtClean="0"/>
              <a:t>(Воронеж).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960" y="5856420"/>
            <a:ext cx="882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29/</a:t>
            </a:r>
            <a:r>
              <a:rPr lang="en-US" u="sng" dirty="0" smtClean="0"/>
              <a:t>IX</a:t>
            </a:r>
            <a:r>
              <a:rPr lang="ru-RU" u="sng" dirty="0" smtClean="0"/>
              <a:t>. г. Козлов</a:t>
            </a:r>
          </a:p>
          <a:p>
            <a:r>
              <a:rPr lang="ru-RU" i="1" dirty="0" smtClean="0"/>
              <a:t>…</a:t>
            </a:r>
            <a:r>
              <a:rPr lang="ru-RU" b="1" i="1" dirty="0" smtClean="0"/>
              <a:t>Конгресс в целом был интересным, более, чем я мог ожидать…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0" y="3501008"/>
            <a:ext cx="8820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Л.Г. Раменский на съезде сделал 5 докладов, больше, чем кто-либо другой: </a:t>
            </a:r>
          </a:p>
          <a:p>
            <a:pPr marL="342900" indent="-342900">
              <a:buAutoNum type="arabicParenR"/>
            </a:pPr>
            <a:r>
              <a:rPr lang="ru-RU" sz="1600" b="1" dirty="0" smtClean="0">
                <a:latin typeface="Arial Black" pitchFamily="34" charset="0"/>
              </a:rPr>
              <a:t>«К определению основных понятий геоботаники и синэкологии», </a:t>
            </a:r>
          </a:p>
          <a:p>
            <a:pPr marL="342900" indent="-342900">
              <a:buAutoNum type="arabicParenR"/>
            </a:pPr>
            <a:r>
              <a:rPr lang="ru-RU" sz="1600" b="1" dirty="0" smtClean="0">
                <a:latin typeface="Arial Black" pitchFamily="34" charset="0"/>
              </a:rPr>
              <a:t>«Метод рядов в геоботанике на примере лугового исследования Воронежской губернии», </a:t>
            </a:r>
          </a:p>
          <a:p>
            <a:pPr marL="342900" indent="-342900">
              <a:buAutoNum type="arabicParenR"/>
            </a:pPr>
            <a:r>
              <a:rPr lang="ru-RU" sz="1600" b="1" dirty="0" smtClean="0">
                <a:latin typeface="Arial Black" pitchFamily="34" charset="0"/>
              </a:rPr>
              <a:t>«Луга Воронежской губернии, как явление географическое», </a:t>
            </a:r>
          </a:p>
          <a:p>
            <a:pPr marL="342900" indent="-342900">
              <a:buAutoNum type="arabicParenR"/>
            </a:pPr>
            <a:r>
              <a:rPr lang="ru-RU" sz="1600" b="1" dirty="0" smtClean="0">
                <a:latin typeface="Arial Black" pitchFamily="34" charset="0"/>
              </a:rPr>
              <a:t>«О методе и технике работ, применяемых при исследовании лугов Воронежской губернии», </a:t>
            </a:r>
          </a:p>
          <a:p>
            <a:pPr marL="342900" indent="-342900">
              <a:buAutoNum type="arabicParenR"/>
            </a:pPr>
            <a:r>
              <a:rPr lang="ru-RU" sz="1600" b="1" dirty="0" smtClean="0">
                <a:latin typeface="Arial Black" pitchFamily="34" charset="0"/>
              </a:rPr>
              <a:t>«Учет смен растительности из года в год и анализ взаимных отношений растений внутри ассоциации на примере лугов Воронежской губернии». Доклады эти не были опубликованы, и о содержании их мы можем судить лишь по их заголовкам.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60" y="2302086"/>
            <a:ext cx="8820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А.И. Мальцев – с 1917 по 1924  гг. зав. Каменно-Степной станцией (Степным отделением  Бюро по прикладной ботанике) выступил с тремя докладами, основанными на результатах исследований, проведенных на станции.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960" y="1189915"/>
            <a:ext cx="882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 съезде прозвучало более 40 докладов, среди которых организаторы отметили доклады Б. А.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Келлера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Л. А. Иванова,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Н. И. Вавилова, В. Р.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Заленского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В. Н. Хитрово.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32097" y="1092487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КЕЛЛЕР (</a:t>
            </a:r>
            <a:r>
              <a:rPr lang="ru-RU" sz="2000" b="1" i="1" dirty="0" err="1" smtClean="0"/>
              <a:t>Keller</a:t>
            </a:r>
            <a:r>
              <a:rPr lang="ru-RU" sz="2000" b="1" dirty="0" smtClean="0"/>
              <a:t>) Борис Александрович </a:t>
            </a:r>
            <a:r>
              <a:rPr lang="ru-RU" b="1" dirty="0" smtClean="0"/>
              <a:t>(</a:t>
            </a:r>
            <a:r>
              <a:rPr lang="ru-RU" dirty="0" smtClean="0"/>
              <a:t>1874-1945)  -</a:t>
            </a:r>
            <a:r>
              <a:rPr lang="ru-RU" b="1" dirty="0" smtClean="0"/>
              <a:t>биолог, геоботаник, почвовед, академик АН СССР (1931). Родоначальник советской школы экологов-ботаников.</a:t>
            </a:r>
          </a:p>
          <a:p>
            <a:r>
              <a:rPr lang="ru-RU" b="1" dirty="0" smtClean="0"/>
              <a:t>Академик </a:t>
            </a:r>
            <a:r>
              <a:rPr lang="ru-RU" b="1" dirty="0" err="1" smtClean="0"/>
              <a:t>Келлер</a:t>
            </a:r>
            <a:r>
              <a:rPr lang="ru-RU" b="1" dirty="0" smtClean="0"/>
              <a:t> не был кабинетным ученым, оторванным от запросов и нужд практической жизни. Он рассматривал ботанику как теорию растениеводства. </a:t>
            </a:r>
          </a:p>
          <a:p>
            <a:r>
              <a:rPr lang="ru-RU" b="1" dirty="0" smtClean="0"/>
              <a:t>Личные ботанические исследования Бориса Александровича и работы его учеников и последователей сыграли не малую роль в выявлении растительных богатств нашей страны и содействовали правильной оценке сельскохозяйственной пригодности и направлений использования таких обширных пространств степной, полупустынной и пустынной зон и горных территорий бывшего Советского Союза, как Нижнее Поволжье, Южный Казахстан, Колхида, Алтай и др. </a:t>
            </a:r>
            <a:endParaRPr lang="ru-RU" b="1" dirty="0"/>
          </a:p>
        </p:txBody>
      </p:sp>
      <p:pic>
        <p:nvPicPr>
          <p:cNvPr id="3" name="Рисунок 2" descr="010_250_КЕЛЛЕР Борис Александрович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68" y="1092487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17410" name="AutoShape 2" descr="ÐÐ°ÑÑÐ¸Ð½ÐºÐ¸ Ð¿Ð¾ Ð·Ð°Ð¿ÑÐ¾ÑÑ Ð°.Ð°.ÑÑÐµÐ²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Ð°ÑÑÐ¸Ð½ÐºÐ¸ Ð¿Ð¾ Ð·Ð°Ð¿ÑÐ¾ÑÑ Ð°.Ð°.ÑÑÐµÐ²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ÐÐ°ÑÑÐ¸Ð½ÐºÐ¸ Ð¿Ð¾ Ð·Ð°Ð¿ÑÐ¾ÑÑ Ð°.Ð°.ÑÑÐµÐ²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ÐÐ°ÑÑÐ¸Ð½ÐºÐ¸ Ð¿Ð¾ Ð·Ð°Ð¿ÑÐ¾ÑÑ Ð°.Ð°.ÑÑÐµÐ²ÑÐºÐ¸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73" y="1146844"/>
            <a:ext cx="272415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5211" y="1146844"/>
            <a:ext cx="53695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err="1" smtClean="0"/>
              <a:t>Ячевский</a:t>
            </a:r>
            <a:r>
              <a:rPr lang="ru-RU" sz="2000" b="1" cap="all" dirty="0" smtClean="0"/>
              <a:t> </a:t>
            </a:r>
            <a:r>
              <a:rPr lang="ru-RU" sz="2000" b="1" dirty="0" smtClean="0"/>
              <a:t>Артур Артурович </a:t>
            </a:r>
            <a:r>
              <a:rPr lang="ru-RU" b="1" dirty="0" smtClean="0"/>
              <a:t>(1863-1932).</a:t>
            </a:r>
          </a:p>
          <a:p>
            <a:r>
              <a:rPr lang="ru-RU" b="1" dirty="0"/>
              <a:t>основоположник отечественной </a:t>
            </a:r>
            <a:r>
              <a:rPr lang="ru-RU" b="1" dirty="0" smtClean="0"/>
              <a:t>микологии и фитопатологии, </a:t>
            </a:r>
            <a:r>
              <a:rPr lang="ru-RU" b="1" dirty="0"/>
              <a:t>один из основателей дела защиты растений в СССР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В 1907 году А. А. </a:t>
            </a:r>
            <a:r>
              <a:rPr lang="ru-RU" b="1" dirty="0" err="1"/>
              <a:t>Ячевский</a:t>
            </a:r>
            <a:r>
              <a:rPr lang="ru-RU" b="1" dirty="0"/>
              <a:t> организовал Бюро по микологии и фитопатологии Учёного комитета Главного управления землеустройства и земледелия (впоследствии Бюро по микологии и фитопатологии сельскохозяйственного учёного комитета), </a:t>
            </a:r>
            <a:r>
              <a:rPr lang="ru-RU" b="1" dirty="0" smtClean="0"/>
              <a:t> в </a:t>
            </a:r>
            <a:r>
              <a:rPr lang="ru-RU" b="1" dirty="0"/>
              <a:t>котором сосредоточилась вся дальнейшая его деятельность.</a:t>
            </a:r>
          </a:p>
          <a:p>
            <a:r>
              <a:rPr lang="ru-RU" b="1" dirty="0"/>
              <a:t>С 1922 года это бюро существовало на правах отдела Государственного института опытной агрономии (ГИОА), а в 1929 году целиком вошло вместе с обширным микологическим гербарием и библиотекой во вновь организованный  </a:t>
            </a:r>
            <a:r>
              <a:rPr lang="ru-RU" b="1" dirty="0" smtClean="0"/>
              <a:t>ВИЗР.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19" y="1999381"/>
            <a:ext cx="8713225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Первый съезд по прикладной ботанике, состоялся в Воронеже в сентябре 1920 г. </a:t>
            </a:r>
          </a:p>
          <a:p>
            <a:endParaRPr lang="ru-RU" sz="2000" b="1" dirty="0" smtClean="0">
              <a:latin typeface="Arial Black" pitchFamily="34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По словам председателя Почётного президиума съезда А.А. </a:t>
            </a:r>
            <a:r>
              <a:rPr lang="ru-RU" sz="2000" b="1" dirty="0" err="1" smtClean="0">
                <a:latin typeface="Arial Black" pitchFamily="34" charset="0"/>
              </a:rPr>
              <a:t>Ячевского</a:t>
            </a:r>
            <a:r>
              <a:rPr lang="ru-RU" sz="2000" b="1" dirty="0" smtClean="0">
                <a:latin typeface="Arial Black" pitchFamily="34" charset="0"/>
              </a:rPr>
              <a:t>, он был «выдающимся в истории русской науки» (</a:t>
            </a:r>
            <a:r>
              <a:rPr lang="ru-RU" sz="2000" b="1" dirty="0" err="1" smtClean="0">
                <a:latin typeface="Arial Black" pitchFamily="34" charset="0"/>
              </a:rPr>
              <a:t>Ячевский</a:t>
            </a:r>
            <a:r>
              <a:rPr lang="ru-RU" sz="2000" b="1" dirty="0" smtClean="0">
                <a:latin typeface="Arial Black" pitchFamily="34" charset="0"/>
              </a:rPr>
              <a:t>, 1921, с. 96) и представлял собой «крупное событие в научном и агрономическом мире…» (</a:t>
            </a:r>
            <a:r>
              <a:rPr lang="ru-RU" sz="2000" b="1" dirty="0" err="1" smtClean="0">
                <a:latin typeface="Arial Black" pitchFamily="34" charset="0"/>
              </a:rPr>
              <a:t>Ячевский</a:t>
            </a:r>
            <a:r>
              <a:rPr lang="ru-RU" sz="2000" b="1" dirty="0" smtClean="0">
                <a:latin typeface="Arial Black" pitchFamily="34" charset="0"/>
              </a:rPr>
              <a:t>, 1921, с. 99). Факт проведения этого съезда упоминается в разных контекстах во многих работах по истории агрономии и прикладной ботаники. Однако сведения о нем крайне ограничены, специальных публикаций нет.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5941" y="957379"/>
            <a:ext cx="37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cap="all" dirty="0" smtClean="0">
                <a:solidFill>
                  <a:srgbClr val="C00000"/>
                </a:solidFill>
              </a:rPr>
              <a:t>К  100-летию съезда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11266" name="Picture 2" descr="http://www.sounb.ru/upload/calendar/2015/image034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37648"/>
            <a:ext cx="2095500" cy="30003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09206" y="104464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ЗАЛЕНСКИЙ  ВЯЧЕСЛАВ РАФАИЛОВИЧ (1875-1923)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3" y="1513815"/>
            <a:ext cx="5976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первый ректор Саратовского сельскохозяйственного </a:t>
            </a:r>
            <a:r>
              <a:rPr lang="ru-RU" b="1" dirty="0" smtClean="0"/>
              <a:t>института</a:t>
            </a:r>
          </a:p>
          <a:p>
            <a:r>
              <a:rPr lang="ru-RU" b="1" dirty="0" smtClean="0"/>
              <a:t>В </a:t>
            </a:r>
            <a:r>
              <a:rPr lang="ru-RU" b="1" dirty="0"/>
              <a:t>1915 г. переехал в г. Саратов, где возглавил созданный им отдел прикладной ботаники Саратовской сельскохозяйственной опытной станции, затем стал ее директором и организовал лабораторию физиологии растений. В 1916 г. начал преподавать на Саратовских высших сельскохозяйственных курсах. В 1918 г., когда курсы были реорганизованы в сельскохозяйственный институт, стал его первым </a:t>
            </a:r>
            <a:r>
              <a:rPr lang="ru-RU" b="1" dirty="0" smtClean="0"/>
              <a:t>директором</a:t>
            </a:r>
            <a:r>
              <a:rPr lang="ru-RU" b="1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793" y="4653136"/>
            <a:ext cx="8568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1922 г. в Саратовском сельскохозяйственном институте и Саратовском государственном университете создал кафедры физиологии растений и возглавил их. Выдающийся для своего времени физиолог растений и популяризатор естествознания. Установил соотношение между ярусом и анатомией листа, получившее название «закон </a:t>
            </a:r>
            <a:r>
              <a:rPr lang="ru-RU" b="1" dirty="0" err="1"/>
              <a:t>Заленского</a:t>
            </a:r>
            <a:r>
              <a:rPr lang="ru-RU" b="1" dirty="0"/>
              <a:t>». </a:t>
            </a:r>
          </a:p>
          <a:p>
            <a:r>
              <a:rPr lang="ru-RU" b="1" dirty="0"/>
              <a:t>Умер 4 июля 1923 г. в Саратове.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14338" name="Picture 2" descr="Ð.Ð.ÐÐ¾Ð·Ð¾-ÐÐ¾Ð»ÑÐ½ÑÐºÐ¸Ð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77" y="1354819"/>
            <a:ext cx="1704975" cy="24384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43752" y="839548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err="1" smtClean="0"/>
              <a:t>Козополянский</a:t>
            </a:r>
            <a:r>
              <a:rPr lang="ru-RU" sz="2000" b="1" cap="all" dirty="0" smtClean="0"/>
              <a:t>  </a:t>
            </a:r>
            <a:r>
              <a:rPr lang="ru-RU" sz="2000" b="1" dirty="0" smtClean="0"/>
              <a:t>Борис Михайлович  (1890-1957). </a:t>
            </a:r>
          </a:p>
          <a:p>
            <a:endParaRPr lang="ru-RU" sz="1600" dirty="0" smtClean="0"/>
          </a:p>
          <a:p>
            <a:r>
              <a:rPr lang="ru-RU" b="1" dirty="0" smtClean="0"/>
              <a:t>Основные </a:t>
            </a:r>
            <a:r>
              <a:rPr lang="ru-RU" b="1" dirty="0"/>
              <a:t>труды по </a:t>
            </a:r>
            <a:r>
              <a:rPr lang="ru-RU" b="1" dirty="0" smtClean="0"/>
              <a:t>филогенетической систематике высших растений, предложил</a:t>
            </a:r>
            <a:r>
              <a:rPr lang="ru-RU" b="1" dirty="0"/>
              <a:t> </a:t>
            </a:r>
            <a:r>
              <a:rPr lang="ru-RU" b="1" dirty="0" smtClean="0"/>
              <a:t>филогенетическую систему </a:t>
            </a:r>
            <a:r>
              <a:rPr lang="ru-RU" b="1" dirty="0"/>
              <a:t> растительного мира в целом, и, основываясь на изучении </a:t>
            </a:r>
            <a:r>
              <a:rPr lang="ru-RU" b="1" dirty="0" smtClean="0"/>
              <a:t>анатомии плода,  </a:t>
            </a:r>
            <a:r>
              <a:rPr lang="ru-RU" b="1" dirty="0"/>
              <a:t>дал новую классификацию семейству </a:t>
            </a:r>
            <a:r>
              <a:rPr lang="ru-RU" b="1" dirty="0" smtClean="0"/>
              <a:t>Зонтичные.</a:t>
            </a:r>
            <a:endParaRPr lang="ru-RU" b="1" dirty="0"/>
          </a:p>
          <a:p>
            <a:r>
              <a:rPr lang="ru-RU" b="1" dirty="0" smtClean="0"/>
              <a:t>Занимался </a:t>
            </a:r>
            <a:r>
              <a:rPr lang="ru-RU" b="1" dirty="0"/>
              <a:t>теоретическими вопросами ботаники и </a:t>
            </a:r>
            <a:r>
              <a:rPr lang="ru-RU" b="1" dirty="0" smtClean="0"/>
              <a:t>эволюционного учения </a:t>
            </a:r>
            <a:r>
              <a:rPr lang="ru-RU" b="1" dirty="0"/>
              <a:t> (эволюционное значение </a:t>
            </a:r>
            <a:r>
              <a:rPr lang="ru-RU" b="1" dirty="0" smtClean="0"/>
              <a:t>симбиоза, </a:t>
            </a:r>
            <a:r>
              <a:rPr lang="ru-RU" b="1" dirty="0"/>
              <a:t>проявление биогенетического закона у растений и др.).</a:t>
            </a:r>
          </a:p>
          <a:p>
            <a:r>
              <a:rPr lang="ru-RU" b="1" dirty="0"/>
              <a:t>Открыл на </a:t>
            </a:r>
            <a:r>
              <a:rPr lang="ru-RU" b="1" dirty="0" smtClean="0"/>
              <a:t>Среднерусской возвышенности богатый</a:t>
            </a:r>
            <a:r>
              <a:rPr lang="ru-RU" b="1" dirty="0"/>
              <a:t> </a:t>
            </a:r>
            <a:r>
              <a:rPr lang="ru-RU" b="1" dirty="0" smtClean="0"/>
              <a:t>видами</a:t>
            </a:r>
            <a:r>
              <a:rPr lang="ru-RU" b="1" dirty="0"/>
              <a:t> центр </a:t>
            </a:r>
            <a:r>
              <a:rPr lang="ru-RU" b="1" dirty="0" smtClean="0"/>
              <a:t>реликтовых</a:t>
            </a:r>
            <a:r>
              <a:rPr lang="ru-RU" b="1" dirty="0"/>
              <a:t> растений (названный «центром </a:t>
            </a:r>
            <a:r>
              <a:rPr lang="ru-RU" b="1" dirty="0" err="1"/>
              <a:t>Козо-Полянского</a:t>
            </a:r>
            <a:r>
              <a:rPr lang="ru-RU" b="1" dirty="0"/>
              <a:t>»). </a:t>
            </a:r>
          </a:p>
          <a:p>
            <a:r>
              <a:rPr lang="ru-RU" b="1" dirty="0"/>
              <a:t>Автор ряда работ по истории ботаники</a:t>
            </a:r>
            <a:r>
              <a:rPr lang="ru-RU" b="1" dirty="0" smtClean="0"/>
              <a:t>.</a:t>
            </a:r>
            <a:endParaRPr lang="ru-RU" sz="1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3960" y="4956770"/>
            <a:ext cx="8820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 1920-е годы, </a:t>
            </a:r>
            <a:r>
              <a:rPr lang="ru-RU" b="1" dirty="0" err="1" smtClean="0"/>
              <a:t>Козо-Полянский</a:t>
            </a:r>
            <a:r>
              <a:rPr lang="ru-RU" b="1" dirty="0" smtClean="0"/>
              <a:t> внес большой вклад в развитие теории </a:t>
            </a:r>
            <a:r>
              <a:rPr lang="ru-RU" b="1" dirty="0" err="1" smtClean="0"/>
              <a:t>симбиогенеза</a:t>
            </a:r>
            <a:r>
              <a:rPr lang="ru-RU" b="1" dirty="0" smtClean="0"/>
              <a:t>. Он высказал предположение,   что митохондрии являются симбионтами.</a:t>
            </a:r>
          </a:p>
          <a:p>
            <a:pPr algn="just"/>
            <a:r>
              <a:rPr lang="ru-RU" b="1" dirty="0" smtClean="0"/>
              <a:t>Книга Б. М. </a:t>
            </a:r>
            <a:r>
              <a:rPr lang="ru-RU" b="1" dirty="0" err="1" smtClean="0"/>
              <a:t>Козо-Полянского</a:t>
            </a:r>
            <a:r>
              <a:rPr lang="ru-RU" b="1" dirty="0" smtClean="0"/>
              <a:t> «Новый принцип биологии» (1924) была впервые переведена на английский язык в 2010 г. Виктором Фетом по инициативе </a:t>
            </a:r>
          </a:p>
          <a:p>
            <a:pPr algn="just"/>
            <a:r>
              <a:rPr lang="ru-RU" b="1" dirty="0" err="1" smtClean="0"/>
              <a:t>Линн</a:t>
            </a:r>
            <a:r>
              <a:rPr lang="ru-RU" b="1" dirty="0" smtClean="0"/>
              <a:t> Маргулис.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15362" name="Picture 2" descr="Taliev 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812" y="882727"/>
            <a:ext cx="1895195" cy="25671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34039" y="897786"/>
            <a:ext cx="61307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/>
              <a:t>Талиев </a:t>
            </a:r>
            <a:r>
              <a:rPr lang="ru-RU" sz="2000" b="1" dirty="0" smtClean="0"/>
              <a:t>Валерий Иванович (1872-1932).</a:t>
            </a:r>
          </a:p>
          <a:p>
            <a:r>
              <a:rPr lang="ru-RU" sz="1700" b="1" dirty="0" smtClean="0"/>
              <a:t>Магистерская диссертация «Флора Крыма</a:t>
            </a:r>
            <a:r>
              <a:rPr lang="ru-RU" sz="1700" b="1" dirty="0"/>
              <a:t> и роль человека в её развитии».</a:t>
            </a:r>
          </a:p>
          <a:p>
            <a:r>
              <a:rPr lang="ru-RU" sz="1700" b="1" dirty="0" smtClean="0"/>
              <a:t>Много </a:t>
            </a:r>
            <a:r>
              <a:rPr lang="ru-RU" sz="1700" b="1" dirty="0"/>
              <a:t>сил и энергии уделял пропаганде взглядов охраны природы. </a:t>
            </a:r>
          </a:p>
          <a:p>
            <a:r>
              <a:rPr lang="ru-RU" sz="1700" b="1" dirty="0"/>
              <a:t>В 1916 году в </a:t>
            </a:r>
            <a:r>
              <a:rPr lang="ru-RU" sz="1700" b="1" dirty="0" smtClean="0"/>
              <a:t>Петербургском университете</a:t>
            </a:r>
            <a:r>
              <a:rPr lang="ru-RU" sz="1700" b="1" dirty="0"/>
              <a:t> В. И. Талиев защитил </a:t>
            </a:r>
            <a:r>
              <a:rPr lang="ru-RU" sz="1700" b="1" dirty="0" smtClean="0"/>
              <a:t>докторскую диссертацию на </a:t>
            </a:r>
            <a:r>
              <a:rPr lang="ru-RU" sz="1700" b="1" dirty="0"/>
              <a:t>тему «Опыт исследования процесса видообразования в живой природе» и в 1917 году стал </a:t>
            </a:r>
            <a:r>
              <a:rPr lang="ru-RU" sz="1700" b="1" dirty="0" smtClean="0"/>
              <a:t>деканом в </a:t>
            </a:r>
            <a:r>
              <a:rPr lang="ru-RU" sz="1700" b="1" dirty="0"/>
              <a:t>Харьковском университете</a:t>
            </a:r>
            <a:r>
              <a:rPr lang="ru-RU" sz="1700" b="1" dirty="0" smtClean="0"/>
              <a:t>.</a:t>
            </a:r>
            <a:endParaRPr lang="ru-RU" sz="1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959" y="4329616"/>
            <a:ext cx="8820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1925 году В. И. Талиев был приглашён профессором на кафедру методики сельскохозяйственной ботаники на Высшие педагогические курсы. В 1931 году утверждён профессором агроботаники Московского зернового института, в котором он работал до последних дней своей жизни.</a:t>
            </a:r>
          </a:p>
          <a:p>
            <a:r>
              <a:rPr lang="ru-RU" b="1" dirty="0" smtClean="0"/>
              <a:t>Основные научные работы посвящены вопросам флористики и ботанической географии, морфологии и биологии растений, фитопатологии, охраны природы, видообразования и эволюции.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360941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съезде читал доклад </a:t>
            </a:r>
            <a:r>
              <a:rPr lang="ru-RU" b="1" i="1" dirty="0" smtClean="0"/>
              <a:t>«Теория эволюции и селекции»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3960" y="3449855"/>
            <a:ext cx="882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1919 году по конкурсу был избран на кафедру ботаники Петровской сельскохозяйственной академии. Одновременно с кафедрой профессор В. И. Талиев возглавил также и ботанический сад академии.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15362" name="Picture 2" descr="ÐÐ°ÑÑÐ¸Ð½ÐºÐ¸ Ð¿Ð¾ Ð·Ð°Ð¿ÑÐ¾ÑÑ ÐÐ»Ð°Ð´Ð¸Ð¼Ð¸Ñ ÐÐ¸ÐºÐ¾Ð»Ð°ÐµÐ²Ð¸Ñ Ð¥Ð¸ÑÑÐ¾Ð²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660" y="3268531"/>
            <a:ext cx="2304256" cy="30723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15816" y="1124201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Хитрово Владимир Николаевич (1979-1949) русский </a:t>
            </a:r>
            <a:r>
              <a:rPr lang="ru-RU" b="1" dirty="0">
                <a:latin typeface="Arial Black" pitchFamily="34" charset="0"/>
              </a:rPr>
              <a:t>геоботаник, флорист, фенолог, краевед, доктор биологических наук. </a:t>
            </a:r>
            <a:r>
              <a:rPr lang="ru-RU" b="1" dirty="0" smtClean="0">
                <a:latin typeface="Arial Black" pitchFamily="34" charset="0"/>
              </a:rPr>
              <a:t> Автор </a:t>
            </a:r>
            <a:r>
              <a:rPr lang="ru-RU" b="1" dirty="0">
                <a:latin typeface="Arial Black" pitchFamily="34" charset="0"/>
              </a:rPr>
              <a:t>научных работ по проблемам сезонного полиморфизма у растений. </a:t>
            </a:r>
          </a:p>
        </p:txBody>
      </p:sp>
      <p:pic>
        <p:nvPicPr>
          <p:cNvPr id="15364" name="Picture 4" descr="ÐÐ°ÑÑÐ¸Ð½ÐºÐ¸ Ð¿Ð¾ Ð·Ð°Ð¿ÑÐ¾ÑÑ ÐÐ»Ð°Ð´Ð¸Ð¼Ð¸Ñ ÐÐ¸ÐºÐ¾Ð»Ð°ÐµÐ²Ð¸Ñ Ð¥Ð¸ÑÑÐ¾Ð²Ð¾"/>
          <p:cNvPicPr>
            <a:picLocks noChangeAspect="1" noChangeArrowheads="1"/>
          </p:cNvPicPr>
          <p:nvPr/>
        </p:nvPicPr>
        <p:blipFill>
          <a:blip r:embed="rId5" cstate="print"/>
          <a:srcRect l="13583" t="7087" r="15354" b="4872"/>
          <a:stretch>
            <a:fillRect/>
          </a:stretch>
        </p:blipFill>
        <p:spPr bwMode="auto">
          <a:xfrm>
            <a:off x="348230" y="921842"/>
            <a:ext cx="1902147" cy="3142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05328" y="431789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latin typeface="Arial Black" pitchFamily="34" charset="0"/>
              </a:rPr>
              <a:t>Гельмер О.Ф. (1876-1946) – агроном, заведующий отделом  селекции Харьковской областной сельскохозяйственной опытной станции.</a:t>
            </a:r>
            <a:endParaRPr lang="ru-RU" b="1" dirty="0" smtClean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59" y="1318334"/>
            <a:ext cx="8820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</a:rPr>
              <a:t>Кроме экскурсии в Воронежский с.-х. институт (с заседанием),  участники съезда посетили Никольское и Орловское отделения  Областной опытной станции. 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заключении съезда отмечено, что постановка опытного дела в Воронежской губернии поставлена блестяще благодаря  энергичной и глубоко продуманной деятельности С.К.Чаянова.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 algn="just"/>
            <a:r>
              <a:rPr lang="ru-RU" b="1" dirty="0" smtClean="0">
                <a:latin typeface="Arial Black" pitchFamily="34" charset="0"/>
              </a:rPr>
              <a:t>Были также экскурсии на станцию защиты растений, в Помологический </a:t>
            </a:r>
            <a:r>
              <a:rPr lang="ru-RU" b="1" dirty="0" err="1" smtClean="0">
                <a:latin typeface="Arial Black" pitchFamily="34" charset="0"/>
              </a:rPr>
              <a:t>Разсадник</a:t>
            </a:r>
            <a:r>
              <a:rPr lang="ru-RU" b="1" dirty="0" smtClean="0">
                <a:latin typeface="Arial Black" pitchFamily="34" charset="0"/>
              </a:rPr>
              <a:t>*.  Этот питомник - старейшее исследовательское учреждение Воронежской губернии, созданное еще в 1844 году, был закреплен  за ВСХИ  в 1918 г., что значительно обогатило вуз и помогло  пережить страшные времена Гражданской войны.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09329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* Аутентичное написание 1920 г.</a:t>
            </a:r>
            <a:endParaRPr lang="ru-RU" sz="2000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9572" y="5877272"/>
            <a:ext cx="78488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0" y="1340768"/>
            <a:ext cx="88207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</a:rPr>
              <a:t>Подводя итоги съезда, </a:t>
            </a:r>
            <a:r>
              <a:rPr lang="ru-RU" b="1" dirty="0" err="1" smtClean="0">
                <a:latin typeface="Arial Black" pitchFamily="34" charset="0"/>
              </a:rPr>
              <a:t>А.А.Ячевский</a:t>
            </a:r>
            <a:r>
              <a:rPr lang="ru-RU" b="1" dirty="0" smtClean="0">
                <a:latin typeface="Arial Black" pitchFamily="34" charset="0"/>
              </a:rPr>
              <a:t> назвал его «выдающимся событием в истории русской науки, имеющим огромное значение, как по своим симптоматическим признакам, так и по тем горизонтам, которые он открывает» (Вестник опытного дела, 1921). Был принят целый ряд резолюций и среди них постановление созывов периодических съездов по прикладной ботанике. 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</a:rPr>
              <a:t>Несмотря на высокую оценку и данное постановление, продолжения созыва съездов по прикладной ботанике не последовало.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0" y="1043056"/>
            <a:ext cx="88207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</a:rPr>
              <a:t>По окончании съезда Сократ Константинович Чаянов предложил гостям навестить плодовый питомник в недалеко расположенном городке Козлове. Энтузиазма это предложение не встретило: время было неспокойное, голодное, делегаты стремились поскорее добраться до родных домов. Но Чаянов настоял на своем, и специальный железнодорожный вагон доставил агрономов из губернского Воронежа в уездный Козлов. Делегаты съезда не пожалели о поездке: сад Мичурина, его опыты всех заинтересовали. Но условия, в которых трудился талантливый садовод, заставили даже привычных к спартанской скромности провинциальных опытников развести руками. </a:t>
            </a:r>
          </a:p>
          <a:p>
            <a:endParaRPr lang="ru-RU" sz="1600" b="1" dirty="0" smtClean="0"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"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Мы вспоминаем убогую обстановку станции в начале революции, убогую избушку, в которой жил и работал один из самых замечательных плодоводов нашего времени. В запущенном саду приходилось с трудом разыскивать замечательные гибриды. Не было рук, чтобы привести сад в порядок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 (Вавилов).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32770" name="Picture 2" descr="Картинки по запросу дом мичур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368" y="3140968"/>
            <a:ext cx="5286463" cy="343620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40327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1026" name="Picture 2" descr="Мичурин и Вавилов Н.И. с сыном. 1932-34 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10937"/>
            <a:ext cx="8137161" cy="5419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634917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Приезд Н.И.Вавилова в Козлов в 1932 г.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0" y="980728"/>
            <a:ext cx="88207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Собрания прикладных ботаников  в последующем продолжались в виде секций на других научных форумах и прежде всего на съездах Русского ботанического общества (РБО), учрежденного в 1915 г. </a:t>
            </a:r>
          </a:p>
          <a:p>
            <a:pPr algn="just"/>
            <a:r>
              <a:rPr lang="ru-RU" dirty="0" smtClean="0">
                <a:latin typeface="Arial Black" pitchFamily="34" charset="0"/>
              </a:rPr>
              <a:t>В 1926 г. в Москве на II Всесоюзном съезде РБО,  была организована работа четырех секций: морфологии и систематики, физиологии растений, геоботаники и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прикладной ботаники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dirty="0" smtClean="0">
                <a:latin typeface="Arial Black" pitchFamily="34" charset="0"/>
              </a:rPr>
              <a:t>На III Всесоюзном съезде ботаников в Ленинграде в 1928 г. на секции прикладной ботаники с докладом «Географическая изменчивость» выступил Н.И.Вавилов. 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pPr algn="just"/>
            <a:r>
              <a:rPr lang="ru-RU" dirty="0" smtClean="0">
                <a:latin typeface="Arial Black" pitchFamily="34" charset="0"/>
              </a:rPr>
              <a:t>Вопросы изучения культурных растений обсуждались на всех последующих съездах. В 1947 г. по инициативе Е. Н. </a:t>
            </a:r>
            <a:r>
              <a:rPr lang="ru-RU" dirty="0" err="1" smtClean="0">
                <a:latin typeface="Arial Black" pitchFamily="34" charset="0"/>
              </a:rPr>
              <a:t>Синской</a:t>
            </a:r>
            <a:r>
              <a:rPr lang="ru-RU" dirty="0" smtClean="0">
                <a:latin typeface="Arial Black" pitchFamily="34" charset="0"/>
              </a:rPr>
              <a:t> во Всесоюзном ботаническом обществе была создана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секция культурных растений, </a:t>
            </a:r>
            <a:r>
              <a:rPr lang="ru-RU" dirty="0" smtClean="0">
                <a:latin typeface="Arial Black" pitchFamily="34" charset="0"/>
              </a:rPr>
              <a:t>в работе которой активное участие принимали П. М. Жуковский, руководивший ею многие годы, Н. Р. Иванов и многие другие ученые, преимущественно из института, в который со временем трансформировалось БПБ и известного всему миру под аббревиатурой «ВИР».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0" y="1195583"/>
            <a:ext cx="88207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 Black" pitchFamily="34" charset="0"/>
              </a:rPr>
              <a:t>Полагают, что мысль о созыве съезда по прикладной ботанике возникла в июне 1920 г. на 3-м Всероссийском селекционном съезде в Саратове.</a:t>
            </a:r>
          </a:p>
          <a:p>
            <a:pPr algn="just"/>
            <a:r>
              <a:rPr lang="ru-RU" sz="1600" b="1" dirty="0" smtClean="0">
                <a:latin typeface="Arial Black" pitchFamily="34" charset="0"/>
              </a:rPr>
              <a:t>В это время возрождающаяся сельскохозяйственная наука громко заявила о своей жизнеспособности. Передовые ученые того времени подняли вопрос о широком обмене научным опытом, о внедрении научных достижений в сельскохозяйственную практику. </a:t>
            </a:r>
          </a:p>
          <a:p>
            <a:pPr algn="just"/>
            <a:endParaRPr lang="ru-RU" sz="1600" b="1" dirty="0" smtClean="0">
              <a:latin typeface="Arial Black" pitchFamily="34" charset="0"/>
            </a:endParaRPr>
          </a:p>
          <a:p>
            <a:pPr algn="just"/>
            <a:r>
              <a:rPr lang="ru-RU" sz="1600" b="1" dirty="0" smtClean="0">
                <a:latin typeface="Arial Black" pitchFamily="34" charset="0"/>
              </a:rPr>
              <a:t>Одной из побудительных причин проведения такого съезда было желание отдать дань памяти и уважения Р.Э. </a:t>
            </a:r>
            <a:r>
              <a:rPr lang="ru-RU" sz="1600" b="1" dirty="0" err="1" smtClean="0">
                <a:latin typeface="Arial Black" pitchFamily="34" charset="0"/>
              </a:rPr>
              <a:t>Регелю</a:t>
            </a:r>
            <a:r>
              <a:rPr lang="ru-RU" sz="1600" b="1" dirty="0" smtClean="0">
                <a:latin typeface="Arial Black" pitchFamily="34" charset="0"/>
              </a:rPr>
              <a:t>, умершему в январе 1920 г.  </a:t>
            </a:r>
          </a:p>
          <a:p>
            <a:pPr algn="just"/>
            <a:endParaRPr lang="ru-RU" sz="1600" b="1" dirty="0" smtClean="0">
              <a:latin typeface="Arial Black" pitchFamily="34" charset="0"/>
            </a:endParaRPr>
          </a:p>
          <a:p>
            <a:pPr algn="just"/>
            <a:r>
              <a:rPr lang="ru-RU" sz="1600" b="1" i="1" dirty="0" smtClean="0">
                <a:latin typeface="Arial Black" pitchFamily="34" charset="0"/>
              </a:rPr>
              <a:t>Вскоре после смерти </a:t>
            </a:r>
            <a:r>
              <a:rPr lang="ru-RU" sz="1600" b="1" i="1" dirty="0" err="1" smtClean="0">
                <a:latin typeface="Arial Black" pitchFamily="34" charset="0"/>
              </a:rPr>
              <a:t>Р.Э.Регеля</a:t>
            </a:r>
            <a:r>
              <a:rPr lang="ru-RU" sz="1600" b="1" i="1" dirty="0" smtClean="0">
                <a:latin typeface="Arial Black" pitchFamily="34" charset="0"/>
              </a:rPr>
              <a:t> на совещании  сельскохозяйственного ученого комитета (СХУК) было предложено организовать открытое заседание Комитета, посвященное памяти Р. Э. </a:t>
            </a:r>
            <a:r>
              <a:rPr lang="ru-RU" sz="1600" b="1" i="1" dirty="0" err="1" smtClean="0">
                <a:latin typeface="Arial Black" pitchFamily="34" charset="0"/>
              </a:rPr>
              <a:t>Регеля</a:t>
            </a:r>
            <a:r>
              <a:rPr lang="ru-RU" sz="1600" b="1" i="1" dirty="0" smtClean="0">
                <a:latin typeface="Arial Black" pitchFamily="34" charset="0"/>
              </a:rPr>
              <a:t> с целью подведения итогов его  работы и руководимого им Бюро. Предполагалось, что ведущие специалисты в области ботаники, фитопатологии, селекции, агрономии − И. П. Бородин, А. А. </a:t>
            </a:r>
            <a:r>
              <a:rPr lang="ru-RU" sz="1600" b="1" i="1" dirty="0" err="1" smtClean="0">
                <a:latin typeface="Arial Black" pitchFamily="34" charset="0"/>
              </a:rPr>
              <a:t>Ячевский</a:t>
            </a:r>
            <a:r>
              <a:rPr lang="ru-RU" sz="1600" b="1" i="1" dirty="0" smtClean="0">
                <a:latin typeface="Arial Black" pitchFamily="34" charset="0"/>
              </a:rPr>
              <a:t>, Н. И. Вавилов, В. Н. Сукачев и др. подготовят доклады о деятельности Р. Э. </a:t>
            </a:r>
            <a:r>
              <a:rPr lang="ru-RU" sz="1600" b="1" i="1" dirty="0" err="1" smtClean="0">
                <a:latin typeface="Arial Black" pitchFamily="34" charset="0"/>
              </a:rPr>
              <a:t>Регеля</a:t>
            </a:r>
            <a:r>
              <a:rPr lang="ru-RU" sz="1600" b="1" i="1" dirty="0" smtClean="0">
                <a:latin typeface="Arial Black" pitchFamily="34" charset="0"/>
              </a:rPr>
              <a:t> и его Бюро. Данное заседание было запланировано на весну 1920 г., но оно переносилось и не состоялось и осенью. </a:t>
            </a:r>
          </a:p>
          <a:p>
            <a:pPr algn="just"/>
            <a:endParaRPr lang="ru-RU" sz="16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11"/>
            <a:ext cx="9144000" cy="68596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19872" y="1196752"/>
            <a:ext cx="5256584" cy="8640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3961" y="3930736"/>
            <a:ext cx="8820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Мысль о созыве съезда была поддержана Опытным отделом </a:t>
            </a:r>
            <a:r>
              <a:rPr lang="ru-RU" sz="1600" b="1" dirty="0" err="1" smtClean="0">
                <a:latin typeface="Arial Black" pitchFamily="34" charset="0"/>
              </a:rPr>
              <a:t>Наркомзема</a:t>
            </a:r>
            <a:r>
              <a:rPr lang="ru-RU" sz="1600" b="1" dirty="0" smtClean="0">
                <a:latin typeface="Arial Black" pitchFamily="34" charset="0"/>
              </a:rPr>
              <a:t> и Всероссийским Бюро съездов по Опытному делу, а ее реализация поручена Воронежским областным организациям. </a:t>
            </a:r>
          </a:p>
          <a:p>
            <a:endParaRPr lang="ru-RU" sz="1600" b="1" dirty="0" smtClean="0">
              <a:latin typeface="Arial Black" pitchFamily="34" charset="0"/>
            </a:endParaRPr>
          </a:p>
          <a:p>
            <a:r>
              <a:rPr lang="ru-RU" sz="1600" b="1" dirty="0" smtClean="0">
                <a:latin typeface="Arial Black" pitchFamily="34" charset="0"/>
              </a:rPr>
              <a:t>Бюро организационного комитета по созыву съезда возглавил Б.А. </a:t>
            </a:r>
            <a:r>
              <a:rPr lang="ru-RU" sz="1600" b="1" dirty="0" err="1" smtClean="0">
                <a:latin typeface="Arial Black" pitchFamily="34" charset="0"/>
              </a:rPr>
              <a:t>Келлер</a:t>
            </a:r>
            <a:r>
              <a:rPr lang="ru-RU" sz="1600" b="1" dirty="0" smtClean="0">
                <a:latin typeface="Arial Black" pitchFamily="34" charset="0"/>
              </a:rPr>
              <a:t>, его членами были Б.А. Иванов и С.К. Чаянов – профессора Воронежского сельскохозяйственного института. </a:t>
            </a:r>
          </a:p>
          <a:p>
            <a:endParaRPr lang="ru-RU" sz="1600" b="1" dirty="0" smtClean="0">
              <a:latin typeface="Arial Black" pitchFamily="34" charset="0"/>
            </a:endParaRPr>
          </a:p>
          <a:p>
            <a:r>
              <a:rPr lang="ru-RU" sz="1600" b="1" dirty="0" smtClean="0">
                <a:latin typeface="Arial Black" pitchFamily="34" charset="0"/>
              </a:rPr>
              <a:t>В почетный президиум вошли А.А. </a:t>
            </a:r>
            <a:r>
              <a:rPr lang="ru-RU" sz="1600" b="1" dirty="0" err="1" smtClean="0">
                <a:latin typeface="Arial Black" pitchFamily="34" charset="0"/>
              </a:rPr>
              <a:t>Ячевский</a:t>
            </a:r>
            <a:r>
              <a:rPr lang="ru-RU" sz="1600" b="1" dirty="0" smtClean="0">
                <a:latin typeface="Arial Black" pitchFamily="34" charset="0"/>
              </a:rPr>
              <a:t> (председатель съезда), Н.И. Вавилов, В.Р. </a:t>
            </a:r>
            <a:r>
              <a:rPr lang="ru-RU" sz="1600" b="1" dirty="0" err="1" smtClean="0">
                <a:latin typeface="Arial Black" pitchFamily="34" charset="0"/>
              </a:rPr>
              <a:t>Заленский</a:t>
            </a:r>
            <a:r>
              <a:rPr lang="ru-RU" sz="1600" b="1" dirty="0" smtClean="0">
                <a:latin typeface="Arial Black" pitchFamily="34" charset="0"/>
              </a:rPr>
              <a:t>, В.И. Талиев, Л.А. Иванов, Б.Н. Рожественский  (Хроника…, 1921).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960" y="1474926"/>
            <a:ext cx="2685088" cy="206545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59831" y="1336122"/>
            <a:ext cx="5904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Выбор </a:t>
            </a:r>
            <a:r>
              <a:rPr lang="ru-RU" sz="1600" b="1" dirty="0">
                <a:latin typeface="Arial Black" pitchFamily="34" charset="0"/>
              </a:rPr>
              <a:t>не был </a:t>
            </a:r>
            <a:r>
              <a:rPr lang="ru-RU" sz="1600" b="1" dirty="0" smtClean="0">
                <a:latin typeface="Arial Black" pitchFamily="34" charset="0"/>
              </a:rPr>
              <a:t>случайным: в Воронежской области находились передовые опытные учреждения России: Воронежская областная, Каменно-степная и Степная -основная станция Бюро по прикладной ботанике  (БПБ ) сельскохозяйственные опытные станции, которые выделялись </a:t>
            </a:r>
            <a:r>
              <a:rPr lang="ru-RU" sz="1600" b="1" dirty="0">
                <a:latin typeface="Arial Black" pitchFamily="34" charset="0"/>
              </a:rPr>
              <a:t>тогда своей организованностью, а город Воронеж – научными </a:t>
            </a:r>
            <a:r>
              <a:rPr lang="ru-RU" sz="1600" b="1" dirty="0" smtClean="0">
                <a:latin typeface="Arial Black" pitchFamily="34" charset="0"/>
              </a:rPr>
              <a:t>силами и прежде всего  Воронежским Сельскохозяйственным институтом (ВСХИ).</a:t>
            </a:r>
            <a:r>
              <a:rPr lang="ru-RU" sz="1600" b="1" dirty="0">
                <a:latin typeface="Arial Black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61" y="947700"/>
            <a:ext cx="8820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Местом работы съезда был определен Воронеж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783997" y="837333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Главным исполнителем большой организационной работы, предшествовавшей съезду, был С.К. Чаянов - ученый-агроном, почвовед, педагог, профессор, </a:t>
            </a:r>
            <a:r>
              <a:rPr lang="ru-RU" sz="1600" b="1" u="sng" dirty="0" smtClean="0">
                <a:latin typeface="Arial Black" pitchFamily="34" charset="0"/>
              </a:rPr>
              <a:t>один из родоначальников опытнической работы в России.</a:t>
            </a:r>
          </a:p>
          <a:p>
            <a:endParaRPr lang="ru-RU" sz="1600" b="1" u="sng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В эти годы он возглавлял Воронежскую областную опытную станцию и Областное управление по опытному делу </a:t>
            </a:r>
            <a:r>
              <a:rPr lang="ru-RU" sz="1600" dirty="0" err="1" smtClean="0">
                <a:latin typeface="Arial Black" pitchFamily="34" charset="0"/>
              </a:rPr>
              <a:t>Наркомзема</a:t>
            </a:r>
            <a:r>
              <a:rPr lang="ru-RU" sz="1600" dirty="0" smtClean="0">
                <a:latin typeface="Arial Black" pitchFamily="34" charset="0"/>
              </a:rPr>
              <a:t> (НКЗ) в Среднем (Центральном) Черноземье.</a:t>
            </a:r>
          </a:p>
          <a:p>
            <a:endParaRPr lang="ru-RU" sz="1600" b="1" dirty="0" smtClean="0">
              <a:latin typeface="Arial Black" pitchFamily="34" charset="0"/>
            </a:endParaRPr>
          </a:p>
          <a:p>
            <a:r>
              <a:rPr lang="ru-RU" sz="1600" b="1" dirty="0" smtClean="0">
                <a:latin typeface="Arial Black" pitchFamily="34" charset="0"/>
              </a:rPr>
              <a:t>Этот человек, по свидетельствам современников, отличался необычайным энтузиазмом и энергией (</a:t>
            </a:r>
            <a:r>
              <a:rPr lang="ru-RU" sz="1600" b="1" dirty="0" err="1" smtClean="0">
                <a:latin typeface="Arial Black" pitchFamily="34" charset="0"/>
              </a:rPr>
              <a:t>Елина</a:t>
            </a:r>
            <a:r>
              <a:rPr lang="ru-RU" sz="1600" b="1" dirty="0" smtClean="0">
                <a:latin typeface="Arial Black" pitchFamily="34" charset="0"/>
              </a:rPr>
              <a:t>, 2016).</a:t>
            </a:r>
            <a:r>
              <a:rPr lang="en-US" sz="1600" b="1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latin typeface="Arial Black" pitchFamily="34" charset="0"/>
              </a:rPr>
              <a:t>Он стал движущей пружиной съезда. Сделал на съезде доклад о значении прикладной ботаники в опытном деле.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040" y="1412776"/>
            <a:ext cx="1224136" cy="188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3960" y="3645024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Black" pitchFamily="34" charset="0"/>
              </a:rPr>
              <a:t>ЧАЯНОВ </a:t>
            </a:r>
          </a:p>
          <a:p>
            <a:pPr algn="ctr"/>
            <a:r>
              <a:rPr lang="ru-RU" sz="1400" b="1" dirty="0" smtClean="0">
                <a:latin typeface="Arial Black" pitchFamily="34" charset="0"/>
              </a:rPr>
              <a:t>Сократ Константинович </a:t>
            </a:r>
          </a:p>
          <a:p>
            <a:pPr algn="ctr"/>
            <a:r>
              <a:rPr lang="ru-RU" sz="1400" b="1" dirty="0" smtClean="0">
                <a:latin typeface="Arial Black" pitchFamily="34" charset="0"/>
              </a:rPr>
              <a:t>(1882 -1963 г.)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960" y="4826958"/>
            <a:ext cx="8820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По одним источникам, съезд проходил в помещениях опытного поля «Орловка», которое к 1920 г. преобразовалось в Орловское отделение Воронежской областной сельскохозяйственной станции, которой руководил С.К. Чаянов (Федотов, </a:t>
            </a:r>
            <a:r>
              <a:rPr lang="ru-RU" sz="1600" b="1" dirty="0" err="1" smtClean="0">
                <a:latin typeface="Arial Black" pitchFamily="34" charset="0"/>
              </a:rPr>
              <a:t>Рычко</a:t>
            </a:r>
            <a:r>
              <a:rPr lang="ru-RU" sz="1600" b="1" dirty="0" smtClean="0">
                <a:latin typeface="Arial Black" pitchFamily="34" charset="0"/>
              </a:rPr>
              <a:t>, 2014). По другим сведениям, заседания съезда проходили в помещениях Областного управления по сельскохозяйственному опытному делу, которое тоже было  в ведении С.К. Чаянова (</a:t>
            </a:r>
            <a:r>
              <a:rPr lang="ru-RU" sz="1600" b="1" dirty="0" err="1" smtClean="0">
                <a:latin typeface="Arial Black" pitchFamily="34" charset="0"/>
              </a:rPr>
              <a:t>Елина</a:t>
            </a:r>
            <a:r>
              <a:rPr lang="ru-RU" sz="1600" b="1" dirty="0" smtClean="0">
                <a:latin typeface="Arial Black" pitchFamily="34" charset="0"/>
              </a:rPr>
              <a:t>, 2016).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4" name="Picture 12" descr="ÐÐ°ÑÑÐ¸Ð½ÐºÐ¸ Ð¿Ð¾ Ð·Ð°Ð¿ÑÐ¾ÑÑ Ð¿ÐµÑÐ²ÑÐ¹ ÑÑÐµÐ·Ð´ Ð¿Ð¾ Ð¿ÑÐ¸ÐºÐ»Ð°Ð´Ð½Ð¾Ð¹ Ð±Ð¾ÑÐ°Ð½Ð¸ÐºÐµ Ð²Ð¾ÑÐ¾Ð½ÐµÐ¶ 19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939" y="864478"/>
            <a:ext cx="3147029" cy="23571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5606" name="Picture 6" descr="Картинки по запросу Воронежский аграрный университет 1920 го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877096"/>
            <a:ext cx="3126092" cy="23445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3968" y="4184325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В ходе  съезда его участники  посетили ВСХИ  и пришли к выводу о том, что «Воронежский сельскохозяйственный институт… по своему характеру и по тем творческим силам, которые в нем проявились, представляет собой, несомненно, крупный научный центр, значение которого далеко простирается за пределы области».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77" y="318972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ВСХИ императора Петра Первого был основан по решению царя Николая II в 1912 г., открыт в 1913 г. и стал вторым после Петровской академии высшим сельскохозяйственным учебным заведением страны и первым губернским с.-х. вузом.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7" name="Рисунок 6" descr="P9240495.JPG"/>
          <p:cNvPicPr/>
          <p:nvPr/>
        </p:nvPicPr>
        <p:blipFill>
          <a:blip r:embed="rId6" cstate="print"/>
          <a:srcRect l="1891" t="4256" r="2835" b="8508"/>
          <a:stretch>
            <a:fillRect/>
          </a:stretch>
        </p:blipFill>
        <p:spPr bwMode="auto">
          <a:xfrm>
            <a:off x="276875" y="4275736"/>
            <a:ext cx="3933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53112" y="4294149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Были сформулированы основные направления работы съезда: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Arial Black" pitchFamily="34" charset="0"/>
              </a:rPr>
              <a:t>Место прикладной ботаники в опытном деле;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Arial Black" pitchFamily="34" charset="0"/>
              </a:rPr>
              <a:t>Геоботанические исследования;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Arial Black" pitchFamily="34" charset="0"/>
              </a:rPr>
              <a:t>Экология диких и культурных растений;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Arial Black" pitchFamily="34" charset="0"/>
              </a:rPr>
              <a:t>Фитопатология;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Arial Black" pitchFamily="34" charset="0"/>
              </a:rPr>
              <a:t>Организационные вопросы.</a:t>
            </a:r>
          </a:p>
          <a:p>
            <a:endParaRPr lang="ru-RU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63" y="1197251"/>
            <a:ext cx="7984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По числу участников воронежский съезд был весьма обширным для того времени – более 200 человек.</a:t>
            </a:r>
          </a:p>
          <a:p>
            <a:r>
              <a:rPr lang="ru-RU" b="1" dirty="0" smtClean="0">
                <a:latin typeface="Arial Black" pitchFamily="34" charset="0"/>
              </a:rPr>
              <a:t> В числе делегатов были представители научных учреждений Москвы, Петрограда, Саратова, Харькова, Перми, Орла, Курска, Тамбова, Кубани и других регионов.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97" y="3115293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По словам В.Н.Хитрово, на этом съезде ботаники и другие научные работники «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встретились, как воскресшие из мертвых после годов полного разобщения и разрухи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».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67544" y="2136430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Съезд открылся 23 сентября в 19 час. вечера.</a:t>
            </a:r>
          </a:p>
          <a:p>
            <a:r>
              <a:rPr lang="ru-RU" b="1" dirty="0" smtClean="0">
                <a:latin typeface="Arial Black" pitchFamily="34" charset="0"/>
              </a:rPr>
              <a:t>Заседания делились на утренние и вечерние, общие и секционные </a:t>
            </a:r>
          </a:p>
          <a:p>
            <a:r>
              <a:rPr lang="ru-RU" b="1" dirty="0" smtClean="0">
                <a:latin typeface="Arial Black" pitchFamily="34" charset="0"/>
              </a:rPr>
              <a:t>(секции геоботаническая, лесная, </a:t>
            </a:r>
            <a:r>
              <a:rPr lang="ru-RU" b="1" dirty="0" err="1" smtClean="0">
                <a:latin typeface="Arial Black" pitchFamily="34" charset="0"/>
              </a:rPr>
              <a:t>садоводственная</a:t>
            </a:r>
            <a:r>
              <a:rPr lang="ru-RU" b="1" dirty="0" smtClean="0">
                <a:latin typeface="Arial Black" pitchFamily="34" charset="0"/>
              </a:rPr>
              <a:t>, фитопатологическая). 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Планировалось печатание «Трудов» съезда, но не осуществилось.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341" y="949116"/>
            <a:ext cx="3623559" cy="5759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305752" y="859492"/>
            <a:ext cx="4032448" cy="1080120"/>
          </a:xfrm>
          <a:prstGeom prst="wedgeRectCallout">
            <a:avLst>
              <a:gd name="adj1" fmla="val 53019"/>
              <a:gd name="adj2" fmla="val 10301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7373" y="97705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Единственный доступный автору документальный источник с хроникой съезда.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99392"/>
            <a:ext cx="9144000" cy="6957392"/>
            <a:chOff x="-13128" y="-99392"/>
            <a:chExt cx="9157128" cy="6957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128" y="-99392"/>
              <a:ext cx="9157128" cy="69573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1039" y="-18101"/>
              <a:ext cx="819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	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                                                  </a:t>
              </a:r>
              <a:r>
                <a:rPr lang="ru-RU" sz="1600" b="1" dirty="0">
                  <a:solidFill>
                    <a:srgbClr val="024711"/>
                  </a:solidFill>
                </a:rPr>
                <a:t>Федеральный исследовательский центр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Всероссийский институт генетических ресурсов </a:t>
              </a:r>
            </a:p>
            <a:p>
              <a:pPr algn="r"/>
              <a:r>
                <a:rPr lang="ru-RU" sz="1600" b="1" dirty="0">
                  <a:solidFill>
                    <a:srgbClr val="024711"/>
                  </a:solidFill>
                </a:rPr>
                <a:t>им. Н.И. Вавилова</a:t>
              </a:r>
              <a:endParaRPr lang="ru-RU" sz="1600" b="1" dirty="0">
                <a:solidFill>
                  <a:srgbClr val="02471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31040" y="820583"/>
              <a:ext cx="883344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09" y="-18101"/>
              <a:ext cx="725435" cy="847747"/>
            </a:xfrm>
            <a:prstGeom prst="rect">
              <a:avLst/>
            </a:prstGeom>
          </p:spPr>
        </p:pic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38318" y="1963108"/>
            <a:ext cx="5711108" cy="36120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55776" y="5373216"/>
            <a:ext cx="432048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2008</Words>
  <Application>Microsoft Office PowerPoint</Application>
  <PresentationFormat>Экран (4:3)</PresentationFormat>
  <Paragraphs>247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Wingdings</vt:lpstr>
      <vt:lpstr>Тема Office</vt:lpstr>
      <vt:lpstr> Участие Н.И.Вавилова в Первом и единственном Всероссийский съезде  по прикладной ботанике. К 100-летию съезда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Н.И.ВАВИЛОВА В ПЕРВОМ  И ЕДИНСТВЕННОМ СЪЕЗДЕ ПО ПРИКЛАДНОЙ БОТАНИКЕ В РОССИИ</dc:title>
  <dc:creator>Margarita</dc:creator>
  <cp:lastModifiedBy>Морковина Алина Владимировна</cp:lastModifiedBy>
  <cp:revision>16</cp:revision>
  <dcterms:created xsi:type="dcterms:W3CDTF">2020-11-12T15:37:12Z</dcterms:created>
  <dcterms:modified xsi:type="dcterms:W3CDTF">2020-12-04T11:17:39Z</dcterms:modified>
</cp:coreProperties>
</file>