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2" r:id="rId1"/>
  </p:sldMasterIdLst>
  <p:notesMasterIdLst>
    <p:notesMasterId r:id="rId18"/>
  </p:notesMasterIdLst>
  <p:sldIdLst>
    <p:sldId id="258" r:id="rId2"/>
    <p:sldId id="256" r:id="rId3"/>
    <p:sldId id="257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Стрыгина" initials="КС" lastIdx="1" clrIdx="0">
    <p:extLst>
      <p:ext uri="{19B8F6BF-5375-455C-9EA6-DF929625EA0E}">
        <p15:presenceInfo xmlns:p15="http://schemas.microsoft.com/office/powerpoint/2012/main" userId="a59679cf80362a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3C7D-D1AA-4E50-9DA2-CFEA3D5048D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FD8C-9CAA-4A8B-9F1C-CA1E4E484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9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DD0638-32E4-40C8-A022-BCA3A90072BF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6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4456-E9C3-43FC-809B-E63D060D7A8F}" type="datetime1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6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C37F-FDD1-4973-AA5B-BA72B7B15502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5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AE9-0A4A-4F64-82BC-A979BDCDA5E6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67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31C9-9F54-479D-8881-2608EB2BCE49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84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0E8B-1156-4456-B250-04B8F7695B9B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57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2FE5-EF86-4D4C-97F6-B89290D4798E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5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379-7A72-4DA2-B5BF-3F21F908A5BC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99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4D69-6DD2-481C-B1F1-C4D286589A54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03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4EDB-A231-4582-88CB-5A69D3BDB630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0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D322-1470-4370-AF66-7728D884D83C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0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83C6-77FA-400F-8424-2BD9A2AA343E}" type="datetime1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CA99-0D12-4B21-A45D-9BF33A50BA5B}" type="datetime1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59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9D7A-538D-4E4C-A29F-E1937AE64C78}" type="datetime1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0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89CF-99ED-4463-832A-87436886B18A}" type="datetime1">
              <a:rPr lang="ru-RU" smtClean="0"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4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B77D-F4EF-44FB-8F30-498D6482C2D6}" type="datetime1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1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9FAA-D5EF-4EA9-ADA8-51FEDC3E0048}" type="datetime1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0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9731CD-B50B-4E65-9ACF-85BB16E9879D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418EE5-322A-4355-8DF5-C868A1EC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5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2107" y="660636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 Федорович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Баталин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5251" y="3063561"/>
            <a:ext cx="5072959" cy="1655762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выдающийся русский ботаник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века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4107" y="4974171"/>
            <a:ext cx="399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Подготовила: </a:t>
            </a:r>
            <a:r>
              <a:rPr lang="ru-RU" sz="2400" dirty="0" err="1" smtClean="0"/>
              <a:t>Ихнова</a:t>
            </a:r>
            <a:r>
              <a:rPr lang="ru-RU" sz="2400" dirty="0"/>
              <a:t> </a:t>
            </a:r>
            <a:r>
              <a:rPr lang="ru-RU" sz="2400" dirty="0" smtClean="0"/>
              <a:t>В.Н.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10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863642"/>
            <a:ext cx="3505200" cy="4532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9482" y="1665836"/>
            <a:ext cx="74017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</a:t>
            </a:r>
            <a:r>
              <a:rPr lang="ru-RU" b="1" dirty="0"/>
              <a:t>1892</a:t>
            </a:r>
            <a:r>
              <a:rPr lang="ru-RU" dirty="0"/>
              <a:t> года он занимал пост </a:t>
            </a:r>
            <a:r>
              <a:rPr lang="ru-RU" b="1" dirty="0"/>
              <a:t>директора </a:t>
            </a:r>
            <a:r>
              <a:rPr lang="ru-RU" b="1" dirty="0" smtClean="0"/>
              <a:t>Сада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период директорства </a:t>
            </a:r>
            <a:r>
              <a:rPr lang="ru-RU" dirty="0" err="1"/>
              <a:t>Баталина</a:t>
            </a:r>
            <a:r>
              <a:rPr lang="ru-RU" dirty="0"/>
              <a:t> изучение флоры России стало более целенаправленным, Сад организовывал экспедиции для изучения малоисследованных мест </a:t>
            </a:r>
            <a:r>
              <a:rPr lang="ru-RU" dirty="0" smtClean="0"/>
              <a:t>России</a:t>
            </a:r>
          </a:p>
          <a:p>
            <a:endParaRPr lang="ru-RU" dirty="0"/>
          </a:p>
          <a:p>
            <a:r>
              <a:rPr lang="ru-RU" dirty="0" smtClean="0"/>
              <a:t>Особое </a:t>
            </a:r>
            <a:r>
              <a:rPr lang="ru-RU" dirty="0"/>
              <a:t>внимание </a:t>
            </a:r>
            <a:r>
              <a:rPr lang="ru-RU" dirty="0" err="1" smtClean="0"/>
              <a:t>Баталин</a:t>
            </a:r>
            <a:r>
              <a:rPr lang="ru-RU" dirty="0" smtClean="0"/>
              <a:t> обращал </a:t>
            </a:r>
            <a:r>
              <a:rPr lang="ru-RU" dirty="0"/>
              <a:t>на </a:t>
            </a:r>
            <a:r>
              <a:rPr lang="ru-RU" b="1" dirty="0"/>
              <a:t>гербарий</a:t>
            </a:r>
            <a:r>
              <a:rPr lang="ru-RU" dirty="0"/>
              <a:t> </a:t>
            </a:r>
            <a:r>
              <a:rPr lang="ru-RU" dirty="0" smtClean="0"/>
              <a:t>Сада и </a:t>
            </a:r>
            <a:r>
              <a:rPr lang="ru-RU" dirty="0"/>
              <a:t>постоянно заботился о пополнении всех </a:t>
            </a:r>
            <a:r>
              <a:rPr lang="ru-RU" b="1" dirty="0"/>
              <a:t>коллекций</a:t>
            </a:r>
            <a:r>
              <a:rPr lang="ru-RU" dirty="0"/>
              <a:t> </a:t>
            </a:r>
            <a:r>
              <a:rPr lang="ru-RU" dirty="0" smtClean="0"/>
              <a:t>музея</a:t>
            </a:r>
          </a:p>
          <a:p>
            <a:endParaRPr lang="ru-RU" dirty="0"/>
          </a:p>
          <a:p>
            <a:r>
              <a:rPr lang="ru-RU" dirty="0" smtClean="0"/>
              <a:t>Им было </a:t>
            </a:r>
            <a:r>
              <a:rPr lang="ru-RU" dirty="0"/>
              <a:t>организовано чтение публичных </a:t>
            </a:r>
            <a:r>
              <a:rPr lang="ru-RU" b="1" dirty="0"/>
              <a:t>лекций</a:t>
            </a:r>
            <a:r>
              <a:rPr lang="ru-RU" dirty="0"/>
              <a:t> на ботанические темы, где собирались ученые других </a:t>
            </a:r>
            <a:r>
              <a:rPr lang="ru-RU" dirty="0" smtClean="0"/>
              <a:t>учреждений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10775"/>
            <a:ext cx="5615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Разнообразие научной деятельности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22560" y="5396596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А.Ф. </a:t>
            </a:r>
            <a:r>
              <a:rPr lang="ru-RU" dirty="0" err="1"/>
              <a:t>Баталин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10775"/>
            <a:ext cx="7108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Исследования в области прикладной ботаники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7128" y="876033"/>
            <a:ext cx="91439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на Станции привела </a:t>
            </a:r>
            <a:r>
              <a:rPr lang="ru-RU" dirty="0" err="1"/>
              <a:t>Баталина</a:t>
            </a:r>
            <a:r>
              <a:rPr lang="ru-RU" dirty="0"/>
              <a:t> к изучению </a:t>
            </a:r>
            <a:r>
              <a:rPr lang="ru-RU" b="1" dirty="0"/>
              <a:t>культурных растений </a:t>
            </a:r>
            <a:r>
              <a:rPr lang="ru-RU" dirty="0" smtClean="0"/>
              <a:t>России</a:t>
            </a:r>
            <a:endParaRPr lang="ru-RU" dirty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Он </a:t>
            </a:r>
            <a:r>
              <a:rPr lang="ru-RU" dirty="0"/>
              <a:t>одним из первых отечественных ученых подошел к культурному растению с ботанической точки зрения, разобрался в многочисленных сортах риса, гречихи, бобовых, масличных и дал им ботанические </a:t>
            </a:r>
            <a:r>
              <a:rPr lang="ru-RU" dirty="0" smtClean="0"/>
              <a:t>описания</a:t>
            </a:r>
          </a:p>
          <a:p>
            <a:endParaRPr lang="ru-RU" dirty="0"/>
          </a:p>
          <a:p>
            <a:r>
              <a:rPr lang="ru-RU" dirty="0" smtClean="0"/>
              <a:t>Исследования </a:t>
            </a:r>
            <a:r>
              <a:rPr lang="ru-RU" dirty="0"/>
              <a:t>в области прикладной ботаники он начал с масличных растений семейства крестоцветных. </a:t>
            </a:r>
            <a:r>
              <a:rPr lang="ru-RU" dirty="0" err="1"/>
              <a:t>Баталин</a:t>
            </a:r>
            <a:r>
              <a:rPr lang="ru-RU" dirty="0"/>
              <a:t> собрал значительную </a:t>
            </a:r>
            <a:r>
              <a:rPr lang="ru-RU" b="1" dirty="0"/>
              <a:t>коллекцию</a:t>
            </a:r>
            <a:r>
              <a:rPr lang="ru-RU" dirty="0"/>
              <a:t> образцов семян из разных мест России и высевал в Петербургском С</a:t>
            </a:r>
            <a:r>
              <a:rPr lang="ru-RU" dirty="0" smtClean="0"/>
              <a:t>аду </a:t>
            </a:r>
            <a:r>
              <a:rPr lang="ru-RU" dirty="0"/>
              <a:t>в 1878-79 г.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/>
              <a:t>работы оказали положительное влияние на </a:t>
            </a:r>
            <a:r>
              <a:rPr lang="ru-RU" b="1" dirty="0"/>
              <a:t>развитие сельскохозяйственной </a:t>
            </a:r>
            <a:r>
              <a:rPr lang="ru-RU" b="1" dirty="0" smtClean="0"/>
              <a:t>науки</a:t>
            </a:r>
          </a:p>
          <a:p>
            <a:endParaRPr lang="ru-RU" b="1" dirty="0"/>
          </a:p>
          <a:p>
            <a:r>
              <a:rPr lang="ru-RU" dirty="0"/>
              <a:t>Ученый всегда уделял много внимания распространению научных знаний из области прикладной ботаники среди широких кругов сельских хозяев </a:t>
            </a:r>
            <a:r>
              <a:rPr lang="ru-RU" dirty="0" smtClean="0"/>
              <a:t>России</a:t>
            </a:r>
          </a:p>
          <a:p>
            <a:endParaRPr lang="ru-RU" dirty="0"/>
          </a:p>
          <a:p>
            <a:r>
              <a:rPr lang="ru-RU" dirty="0"/>
              <a:t>Он принимал участие в редактировании «</a:t>
            </a:r>
            <a:r>
              <a:rPr lang="ru-RU" b="1" dirty="0"/>
              <a:t>Земледельческой </a:t>
            </a:r>
            <a:r>
              <a:rPr lang="ru-RU" b="1" dirty="0" smtClean="0"/>
              <a:t>газеты</a:t>
            </a:r>
            <a:r>
              <a:rPr lang="ru-RU" dirty="0" smtClean="0"/>
              <a:t>». </a:t>
            </a:r>
            <a:r>
              <a:rPr lang="ru-RU" dirty="0"/>
              <a:t>С 1870 года и вплоть до последних дней своей жизни он публиковал на страницах газеты свои </a:t>
            </a:r>
            <a:r>
              <a:rPr lang="ru-RU" b="1" dirty="0"/>
              <a:t>статьи </a:t>
            </a:r>
            <a:r>
              <a:rPr lang="ru-RU" dirty="0"/>
              <a:t>по культурным растениям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64" y="1348645"/>
            <a:ext cx="2333259" cy="3649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85" y="1348645"/>
            <a:ext cx="2283723" cy="35941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00" y="1348645"/>
            <a:ext cx="2354978" cy="3649547"/>
          </a:xfrm>
          <a:prstGeom prst="rect">
            <a:avLst/>
          </a:prstGeom>
        </p:spPr>
      </p:pic>
      <p:pic>
        <p:nvPicPr>
          <p:cNvPr id="1026" name="Picture 2" descr="http://www.auction-imperia.ru/i/clublot/_DSC4038-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/>
          <a:stretch/>
        </p:blipFill>
        <p:spPr bwMode="auto">
          <a:xfrm>
            <a:off x="178249" y="1654829"/>
            <a:ext cx="4555215" cy="30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0100" y="10775"/>
            <a:ext cx="623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Справочные </a:t>
            </a:r>
            <a:r>
              <a:rPr lang="ru-RU" sz="2800" dirty="0"/>
              <a:t>книжки для сельских хозяев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10775"/>
            <a:ext cx="6482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Преподавательская деятельность </a:t>
            </a:r>
            <a:r>
              <a:rPr lang="ru-RU" sz="2800" dirty="0" err="1" smtClean="0"/>
              <a:t>Баталина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8473" y="1263917"/>
            <a:ext cx="9448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b="1" dirty="0"/>
              <a:t>1872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b="1" dirty="0" smtClean="0"/>
              <a:t>1878</a:t>
            </a:r>
            <a:r>
              <a:rPr lang="ru-RU" dirty="0" smtClean="0"/>
              <a:t> год </a:t>
            </a:r>
            <a:r>
              <a:rPr lang="ru-RU" dirty="0" err="1" smtClean="0"/>
              <a:t>Баталин</a:t>
            </a:r>
            <a:r>
              <a:rPr lang="ru-RU" dirty="0" smtClean="0"/>
              <a:t> преподавал </a:t>
            </a:r>
            <a:r>
              <a:rPr lang="ru-RU" dirty="0"/>
              <a:t>в </a:t>
            </a:r>
            <a:r>
              <a:rPr lang="ru-RU" dirty="0" smtClean="0"/>
              <a:t>Горном институте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b="1" dirty="0" smtClean="0"/>
              <a:t>1884</a:t>
            </a:r>
            <a:r>
              <a:rPr lang="ru-RU" dirty="0" smtClean="0"/>
              <a:t> </a:t>
            </a:r>
            <a:r>
              <a:rPr lang="ru-RU" dirty="0"/>
              <a:t>году был избран зав кафедрой ботаники Военно-медицинской академии. </a:t>
            </a:r>
            <a:r>
              <a:rPr lang="ru-RU" dirty="0" smtClean="0"/>
              <a:t>К </a:t>
            </a:r>
            <a:r>
              <a:rPr lang="ru-RU" dirty="0"/>
              <a:t>педагогической деятельности в этом заведении он относился с особым старанием и </a:t>
            </a:r>
            <a:r>
              <a:rPr lang="ru-RU" dirty="0" smtClean="0"/>
              <a:t>любовью. </a:t>
            </a:r>
            <a:r>
              <a:rPr lang="ru-RU" dirty="0"/>
              <a:t>В своих лекциях он стремился показать значение ботаники для </a:t>
            </a:r>
            <a:r>
              <a:rPr lang="ru-RU" dirty="0" smtClean="0"/>
              <a:t>медицины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течение </a:t>
            </a:r>
            <a:r>
              <a:rPr lang="ru-RU" dirty="0"/>
              <a:t>нескольких лет </a:t>
            </a:r>
            <a:r>
              <a:rPr lang="ru-RU" dirty="0" smtClean="0"/>
              <a:t>(1878-1881 гг.) </a:t>
            </a:r>
            <a:r>
              <a:rPr lang="ru-RU" dirty="0"/>
              <a:t>был преподавателем женских врачебных </a:t>
            </a:r>
            <a:r>
              <a:rPr lang="ru-RU" dirty="0" smtClean="0"/>
              <a:t>курсов</a:t>
            </a:r>
          </a:p>
          <a:p>
            <a:endParaRPr lang="ru-RU" dirty="0"/>
          </a:p>
          <a:p>
            <a:r>
              <a:rPr lang="ru-RU" dirty="0"/>
              <a:t>Занимался рецензированием учебной ботанической </a:t>
            </a:r>
            <a:r>
              <a:rPr lang="ru-RU" dirty="0" smtClean="0"/>
              <a:t>литературы</a:t>
            </a:r>
          </a:p>
          <a:p>
            <a:endParaRPr lang="ru-RU" dirty="0"/>
          </a:p>
          <a:p>
            <a:r>
              <a:rPr lang="ru-RU" dirty="0" smtClean="0"/>
              <a:t>Также А.Ф. </a:t>
            </a:r>
            <a:r>
              <a:rPr lang="ru-RU" dirty="0" err="1" smtClean="0"/>
              <a:t>Баталин</a:t>
            </a:r>
            <a:r>
              <a:rPr lang="ru-RU" dirty="0" smtClean="0"/>
              <a:t> занимался и </a:t>
            </a:r>
            <a:r>
              <a:rPr lang="ru-RU" dirty="0"/>
              <a:t>общественной деятельностью</a:t>
            </a:r>
            <a:r>
              <a:rPr lang="ru-RU" dirty="0" smtClean="0"/>
              <a:t>:</a:t>
            </a:r>
          </a:p>
          <a:p>
            <a:r>
              <a:rPr lang="ru-RU" dirty="0" smtClean="0"/>
              <a:t>был </a:t>
            </a:r>
            <a:r>
              <a:rPr lang="ru-RU" dirty="0"/>
              <a:t>активным членом Петербургского общества естествоиспытателей, Вольного экономического общества, ряда иностранных научных обществ, принимал деятельное участие в работе съездов естествоиспытателей, международных съездов и конгрессов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10775"/>
            <a:ext cx="3653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Последние годы жизни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0036" y="848186"/>
            <a:ext cx="100445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последние годы </a:t>
            </a:r>
            <a:r>
              <a:rPr lang="ru-RU" dirty="0" smtClean="0"/>
              <a:t>жизни был </a:t>
            </a:r>
            <a:r>
              <a:rPr lang="ru-RU" b="1" dirty="0"/>
              <a:t>директором</a:t>
            </a:r>
            <a:r>
              <a:rPr lang="ru-RU" dirty="0"/>
              <a:t> Петербургского ботанического сада. Эта работа отнимала много времени и труда, в связи с чем ему пришлось снять с себя заведование Биологической лабораторией, искать заместителя по руководству Станицей семян,  отказаться от преподавания в академии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Также в эти годы </a:t>
            </a:r>
            <a:r>
              <a:rPr lang="ru-RU" dirty="0" smtClean="0"/>
              <a:t>продолжал </a:t>
            </a:r>
            <a:r>
              <a:rPr lang="ru-RU" dirty="0"/>
              <a:t>заниматься </a:t>
            </a:r>
            <a:r>
              <a:rPr lang="ru-RU" b="1" dirty="0"/>
              <a:t>прикладной </a:t>
            </a:r>
            <a:r>
              <a:rPr lang="ru-RU" b="1" dirty="0" smtClean="0"/>
              <a:t>ботаникой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Последняя </a:t>
            </a:r>
            <a:r>
              <a:rPr lang="ru-RU" dirty="0"/>
              <a:t>его крупная работа, </a:t>
            </a:r>
            <a:r>
              <a:rPr lang="ru-RU" dirty="0" smtClean="0"/>
              <a:t>посвященная </a:t>
            </a:r>
            <a:r>
              <a:rPr lang="ru-RU" dirty="0"/>
              <a:t>разновидностям риса, была завершена и опубликована в </a:t>
            </a:r>
            <a:r>
              <a:rPr lang="ru-RU" b="1" dirty="0"/>
              <a:t>1891 </a:t>
            </a:r>
            <a:r>
              <a:rPr lang="ru-RU" b="1" dirty="0" smtClean="0"/>
              <a:t>году</a:t>
            </a:r>
          </a:p>
          <a:p>
            <a:endParaRPr lang="ru-RU" dirty="0"/>
          </a:p>
          <a:p>
            <a:r>
              <a:rPr lang="ru-RU" dirty="0"/>
              <a:t>Летом в 1894 году А. Ф. Принял участие в </a:t>
            </a:r>
            <a:r>
              <a:rPr lang="ru-RU" b="1" dirty="0"/>
              <a:t>экспедиции на восточном побережье Черного моря</a:t>
            </a:r>
            <a:r>
              <a:rPr lang="ru-RU" dirty="0"/>
              <a:t>. И на собрании Вольного экономического общества выступил с докладом о впечатлениях с экспедиции с целью привлечения внимания к этому прекрасному, но неизученному и находящемуся в крайне </a:t>
            </a:r>
            <a:r>
              <a:rPr lang="ru-RU" dirty="0" smtClean="0"/>
              <a:t>тяжелом </a:t>
            </a:r>
            <a:r>
              <a:rPr lang="ru-RU" dirty="0"/>
              <a:t>экономическом положении </a:t>
            </a:r>
            <a:r>
              <a:rPr lang="ru-RU" dirty="0" smtClean="0"/>
              <a:t>краю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b="1" dirty="0" smtClean="0"/>
              <a:t>1894</a:t>
            </a:r>
            <a:r>
              <a:rPr lang="ru-RU" dirty="0" smtClean="0"/>
              <a:t> году он </a:t>
            </a:r>
            <a:r>
              <a:rPr lang="ru-RU" dirty="0"/>
              <a:t>начал большое и важное дело – приступил к организации </a:t>
            </a:r>
            <a:r>
              <a:rPr lang="ru-RU" b="1" dirty="0"/>
              <a:t>Бюро по прикладной ботанике</a:t>
            </a:r>
            <a:r>
              <a:rPr lang="ru-RU" dirty="0"/>
              <a:t>. </a:t>
            </a:r>
            <a:r>
              <a:rPr lang="ru-RU" dirty="0" smtClean="0"/>
              <a:t>При </a:t>
            </a:r>
            <a:r>
              <a:rPr lang="ru-RU" dirty="0"/>
              <a:t>Учёном комитете </a:t>
            </a:r>
            <a:r>
              <a:rPr lang="ru-RU" dirty="0" smtClean="0"/>
              <a:t>Министерства </a:t>
            </a:r>
            <a:r>
              <a:rPr lang="ru-RU" dirty="0"/>
              <a:t>земледелия и государственных имуществ</a:t>
            </a:r>
            <a:r>
              <a:rPr lang="ru-RU" dirty="0" smtClean="0"/>
              <a:t> </a:t>
            </a:r>
            <a:r>
              <a:rPr lang="ru-RU" dirty="0"/>
              <a:t>было учреждено Бюро по прикладной ботаники. Заведующим был назначен </a:t>
            </a:r>
            <a:r>
              <a:rPr lang="ru-RU" dirty="0" err="1"/>
              <a:t>Баталин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аталин, Александр Фёдоро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85" y="1573175"/>
            <a:ext cx="3465832" cy="3804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0601" y="53779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А.Ф. </a:t>
            </a:r>
            <a:r>
              <a:rPr lang="ru-RU" dirty="0" err="1"/>
              <a:t>Баталин</a:t>
            </a:r>
            <a:endParaRPr lang="ru-RU" dirty="0"/>
          </a:p>
          <a:p>
            <a:pPr algn="ctr"/>
            <a:r>
              <a:rPr lang="ru-RU" dirty="0"/>
              <a:t>(1847-1896)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1308" y="926844"/>
            <a:ext cx="7679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  Федорович </a:t>
            </a:r>
            <a:r>
              <a:rPr lang="ru-RU" b="1" dirty="0" err="1" smtClean="0"/>
              <a:t>Баталин</a:t>
            </a:r>
            <a:r>
              <a:rPr lang="ru-RU" b="1" dirty="0" smtClean="0"/>
              <a:t> </a:t>
            </a:r>
            <a:r>
              <a:rPr lang="ru-RU" dirty="0" smtClean="0"/>
              <a:t>– выдающийся ученый, крупный общественный деятель, замечательный педагог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7700" y="2795539"/>
            <a:ext cx="3918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ятая Санкт-Петербургская гимназия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48" y="1719798"/>
            <a:ext cx="5095436" cy="3205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5465" r="4013" b="4880"/>
          <a:stretch/>
        </p:blipFill>
        <p:spPr>
          <a:xfrm>
            <a:off x="532756" y="1418760"/>
            <a:ext cx="2672279" cy="364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28445" y="5059776"/>
            <a:ext cx="253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А.Ф. </a:t>
            </a:r>
            <a:r>
              <a:rPr lang="ru-RU" dirty="0" err="1" smtClean="0"/>
              <a:t>Баталин</a:t>
            </a:r>
            <a:endParaRPr lang="ru-RU" dirty="0" smtClean="0"/>
          </a:p>
          <a:p>
            <a:pPr algn="ctr"/>
            <a:r>
              <a:rPr lang="ru-RU" dirty="0" smtClean="0"/>
              <a:t>(1847-1896)</a:t>
            </a:r>
            <a:endParaRPr lang="ru-RU" dirty="0"/>
          </a:p>
        </p:txBody>
      </p:sp>
      <p:pic>
        <p:nvPicPr>
          <p:cNvPr id="1030" name="Picture 6" descr="http://www.rulex.ru/portret/01-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47" y="1502165"/>
            <a:ext cx="3102260" cy="3422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9047" y="5059776"/>
            <a:ext cx="307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Федор Александрович </a:t>
            </a:r>
          </a:p>
          <a:p>
            <a:pPr algn="ctr"/>
            <a:r>
              <a:rPr lang="ru-RU" dirty="0" smtClean="0"/>
              <a:t>– отец А.Ф. </a:t>
            </a:r>
            <a:r>
              <a:rPr lang="ru-RU" dirty="0" err="1" smtClean="0"/>
              <a:t>Баталина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34025" y="5033808"/>
            <a:ext cx="356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5-я Санкт-Петербургская гимназия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664" y="14995"/>
            <a:ext cx="343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Биография ученого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4799" y="5548230"/>
            <a:ext cx="356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Здание Университета (1880 г.)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5384" y="887301"/>
            <a:ext cx="9559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Молодой </a:t>
            </a:r>
            <a:r>
              <a:rPr lang="ru-RU" dirty="0" err="1" smtClean="0"/>
              <a:t>Баталин</a:t>
            </a:r>
            <a:r>
              <a:rPr lang="ru-RU" dirty="0" smtClean="0"/>
              <a:t> поступил на </a:t>
            </a:r>
            <a:r>
              <a:rPr lang="ru-RU" b="1" dirty="0" smtClean="0"/>
              <a:t>естественное отделение Физико-математического факультета Петербургского университета</a:t>
            </a:r>
            <a:r>
              <a:rPr lang="ru-RU" dirty="0" smtClean="0"/>
              <a:t>. На этом отделении в то время работали следующие выдающиеся деятели отечественной науки: А.Н. Бекетов, А.М. Бутлеров, А.А. Иностранцев, К.Ф. </a:t>
            </a:r>
            <a:r>
              <a:rPr lang="ru-RU" dirty="0" err="1" smtClean="0"/>
              <a:t>Кесслер</a:t>
            </a:r>
            <a:r>
              <a:rPr lang="ru-RU" dirty="0" smtClean="0"/>
              <a:t>, А.О. Ковалевский, Д.И. Менделеев, Н.А. </a:t>
            </a:r>
            <a:r>
              <a:rPr lang="ru-RU" dirty="0" err="1" smtClean="0"/>
              <a:t>Меншуткин</a:t>
            </a:r>
            <a:r>
              <a:rPr lang="ru-RU" dirty="0" smtClean="0"/>
              <a:t>, Ф.В. Овсянников, А.В. Советов, А.С. Фаминцын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40095" y="7937"/>
            <a:ext cx="322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Студенческие годы</a:t>
            </a:r>
            <a:endParaRPr lang="ru-RU" sz="2800" dirty="0"/>
          </a:p>
        </p:txBody>
      </p:sp>
      <p:sp>
        <p:nvSpPr>
          <p:cNvPr id="5" name="AutoShape 6" descr="Lib.ru/Классика: Бекетов Андрей Николаевич. Информация об авт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2740345"/>
            <a:ext cx="2295525" cy="275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341368" y="554823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А.Н. Бекетов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31931" y="5548230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А.С. Фаминцын</a:t>
            </a:r>
            <a:endParaRPr lang="ru-RU" dirty="0"/>
          </a:p>
        </p:txBody>
      </p:sp>
      <p:pic>
        <p:nvPicPr>
          <p:cNvPr id="2056" name="Picture 8" descr="Famintsy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501" y="2714646"/>
            <a:ext cx="2505953" cy="2780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ид Главного входа в Императорский Санкт-Петербургский Университет. 1880 г. Фото из Музея Д.И.Менделее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84" y="2518495"/>
            <a:ext cx="3944766" cy="297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42677" y="5812986"/>
            <a:ext cx="40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– учителя А.Ф. </a:t>
            </a:r>
            <a:r>
              <a:rPr lang="ru-RU" dirty="0" err="1" smtClean="0"/>
              <a:t>Баталина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28" y="501730"/>
            <a:ext cx="7968872" cy="586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09625" y="555962"/>
            <a:ext cx="30479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Стоят слева направо: </a:t>
            </a:r>
          </a:p>
          <a:p>
            <a:r>
              <a:rPr lang="ru-RU" sz="1600" dirty="0" smtClean="0"/>
              <a:t>Ф. Р. Вреден, </a:t>
            </a:r>
          </a:p>
          <a:p>
            <a:r>
              <a:rPr lang="ru-RU" sz="1600" dirty="0" smtClean="0"/>
              <a:t>П. А. Лачинов, </a:t>
            </a:r>
          </a:p>
          <a:p>
            <a:r>
              <a:rPr lang="ru-RU" sz="1600" dirty="0" smtClean="0"/>
              <a:t>Г. А. Шмидт, </a:t>
            </a:r>
          </a:p>
          <a:p>
            <a:r>
              <a:rPr lang="ru-RU" sz="1600" dirty="0" smtClean="0"/>
              <a:t>А. Р. </a:t>
            </a:r>
            <a:r>
              <a:rPr lang="ru-RU" sz="1600" dirty="0" err="1" smtClean="0"/>
              <a:t>Шуляченко</a:t>
            </a:r>
            <a:r>
              <a:rPr lang="ru-RU" sz="1600" dirty="0" smtClean="0"/>
              <a:t>, </a:t>
            </a:r>
          </a:p>
          <a:p>
            <a:r>
              <a:rPr lang="ru-RU" sz="1600" dirty="0" smtClean="0"/>
              <a:t>А. П. Бородин, </a:t>
            </a:r>
          </a:p>
          <a:p>
            <a:r>
              <a:rPr lang="ru-RU" sz="1600" dirty="0" smtClean="0"/>
              <a:t>Н. А. </a:t>
            </a:r>
            <a:r>
              <a:rPr lang="ru-RU" sz="1600" dirty="0" err="1" smtClean="0"/>
              <a:t>Меншуткин</a:t>
            </a:r>
            <a:r>
              <a:rPr lang="ru-RU" sz="1600" dirty="0" smtClean="0"/>
              <a:t>, </a:t>
            </a:r>
          </a:p>
          <a:p>
            <a:r>
              <a:rPr lang="ru-RU" sz="1600" dirty="0" smtClean="0"/>
              <a:t>Н. А. Соковнин, </a:t>
            </a:r>
          </a:p>
          <a:p>
            <a:r>
              <a:rPr lang="ru-RU" sz="1600" dirty="0" smtClean="0"/>
              <a:t>Ф. Ф. </a:t>
            </a:r>
            <a:r>
              <a:rPr lang="ru-RU" sz="1600" dirty="0" err="1" smtClean="0"/>
              <a:t>Бейльштейн</a:t>
            </a:r>
            <a:r>
              <a:rPr lang="ru-RU" sz="1600" dirty="0" smtClean="0"/>
              <a:t>, </a:t>
            </a:r>
          </a:p>
          <a:p>
            <a:r>
              <a:rPr lang="ru-RU" sz="1600" dirty="0" smtClean="0"/>
              <a:t>К. И. Лисенко, </a:t>
            </a:r>
          </a:p>
          <a:p>
            <a:r>
              <a:rPr lang="ru-RU" sz="1600" dirty="0" smtClean="0"/>
              <a:t>Д. И. Менделеев, </a:t>
            </a:r>
          </a:p>
          <a:p>
            <a:r>
              <a:rPr lang="ru-RU" sz="1600" dirty="0" smtClean="0"/>
              <a:t>Ф. Н. Савченков</a:t>
            </a:r>
          </a:p>
          <a:p>
            <a:endParaRPr lang="ru-RU" sz="1600" dirty="0"/>
          </a:p>
          <a:p>
            <a:r>
              <a:rPr lang="ru-RU" sz="1600" dirty="0"/>
              <a:t>С</a:t>
            </a:r>
            <a:r>
              <a:rPr lang="ru-RU" sz="1600" dirty="0" smtClean="0"/>
              <a:t>идят: </a:t>
            </a:r>
          </a:p>
          <a:p>
            <a:r>
              <a:rPr lang="ru-RU" sz="1600" dirty="0" smtClean="0"/>
              <a:t>В. Ю. Рихтер, </a:t>
            </a:r>
          </a:p>
          <a:p>
            <a:r>
              <a:rPr lang="ru-RU" sz="1600" dirty="0" smtClean="0"/>
              <a:t>С. И. Ковалевский, </a:t>
            </a:r>
          </a:p>
          <a:p>
            <a:r>
              <a:rPr lang="ru-RU" sz="1600" dirty="0" smtClean="0"/>
              <a:t>Н. П. Нечаев, </a:t>
            </a:r>
          </a:p>
          <a:p>
            <a:r>
              <a:rPr lang="ru-RU" sz="1600" dirty="0" smtClean="0"/>
              <a:t>В. В. Марковников, </a:t>
            </a:r>
          </a:p>
          <a:p>
            <a:r>
              <a:rPr lang="ru-RU" sz="1600" dirty="0" smtClean="0"/>
              <a:t>А. А. Воскресенский, </a:t>
            </a:r>
          </a:p>
          <a:p>
            <a:r>
              <a:rPr lang="ru-RU" sz="1600" dirty="0" smtClean="0"/>
              <a:t>П. А. </a:t>
            </a:r>
            <a:r>
              <a:rPr lang="ru-RU" sz="1600" dirty="0" err="1" smtClean="0"/>
              <a:t>Ильенков</a:t>
            </a:r>
            <a:r>
              <a:rPr lang="ru-RU" sz="1600" dirty="0" smtClean="0"/>
              <a:t>, </a:t>
            </a:r>
          </a:p>
          <a:p>
            <a:r>
              <a:rPr lang="ru-RU" sz="1600" dirty="0" smtClean="0"/>
              <a:t>П. П. Алексеев, </a:t>
            </a:r>
          </a:p>
          <a:p>
            <a:r>
              <a:rPr lang="ru-RU" sz="1600" dirty="0" smtClean="0"/>
              <a:t>А. Н. Энгельгардт (подписи сделаны рукой Д. И. Менделеева)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0100" y="10775"/>
            <a:ext cx="6670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Первый съезд русских естествоиспытателей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Ботанический сад СПб. Часы работы, цены, история, фото, выставки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57794"/>
            <a:ext cx="4241801" cy="5917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9000" y="1338706"/>
            <a:ext cx="6388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</a:rPr>
              <a:t>После окончания Петербургского университета </a:t>
            </a:r>
            <a:r>
              <a:rPr lang="ru-RU" dirty="0">
                <a:ea typeface="Calibri" panose="020F0502020204030204" pitchFamily="34" charset="0"/>
              </a:rPr>
              <a:t>со </a:t>
            </a:r>
            <a:r>
              <a:rPr lang="ru-RU" b="1" dirty="0">
                <a:ea typeface="Calibri" panose="020F0502020204030204" pitchFamily="34" charset="0"/>
              </a:rPr>
              <a:t>степенью </a:t>
            </a:r>
            <a:r>
              <a:rPr lang="ru-RU" b="1" dirty="0" smtClean="0">
                <a:ea typeface="Calibri" panose="020F0502020204030204" pitchFamily="34" charset="0"/>
              </a:rPr>
              <a:t>кандидата </a:t>
            </a:r>
            <a:r>
              <a:rPr lang="ru-RU" dirty="0" smtClean="0">
                <a:ea typeface="Calibri" panose="020F0502020204030204" pitchFamily="34" charset="0"/>
              </a:rPr>
              <a:t>юный ученый был </a:t>
            </a:r>
            <a:r>
              <a:rPr lang="ru-RU" dirty="0">
                <a:ea typeface="Calibri" panose="020F0502020204030204" pitchFamily="34" charset="0"/>
              </a:rPr>
              <a:t>принят в Петербургский ботанический сад на должность младшего </a:t>
            </a:r>
            <a:r>
              <a:rPr lang="ru-RU" dirty="0" smtClean="0">
                <a:ea typeface="Calibri" panose="020F0502020204030204" pitchFamily="34" charset="0"/>
              </a:rPr>
              <a:t>консерватора.</a:t>
            </a:r>
          </a:p>
          <a:p>
            <a:r>
              <a:rPr lang="ru-RU" dirty="0"/>
              <a:t>И всю свою дальнейшую жизнь он был связан с ботаническим </a:t>
            </a:r>
            <a:r>
              <a:rPr lang="ru-RU" dirty="0" smtClean="0"/>
              <a:t>садом</a:t>
            </a:r>
          </a:p>
          <a:p>
            <a:endParaRPr lang="ru-RU" dirty="0"/>
          </a:p>
          <a:p>
            <a:r>
              <a:rPr lang="ru-RU" dirty="0" smtClean="0"/>
              <a:t>Здесь </a:t>
            </a:r>
            <a:r>
              <a:rPr lang="ru-RU" dirty="0" err="1" smtClean="0"/>
              <a:t>Баталин</a:t>
            </a:r>
            <a:r>
              <a:rPr lang="ru-RU" dirty="0" smtClean="0"/>
              <a:t> занялся изучением и приведением в порядок богатейших </a:t>
            </a:r>
            <a:r>
              <a:rPr lang="ru-RU" dirty="0" err="1" smtClean="0"/>
              <a:t>карпологической</a:t>
            </a:r>
            <a:r>
              <a:rPr lang="ru-RU" dirty="0" smtClean="0"/>
              <a:t> и дендрологической коллекций,</a:t>
            </a:r>
          </a:p>
          <a:p>
            <a:r>
              <a:rPr lang="ru-RU" dirty="0" smtClean="0"/>
              <a:t>коллекции растительных продуктов. Коллекции были разобраны и размещены в систематическом порядке</a:t>
            </a:r>
          </a:p>
          <a:p>
            <a:endParaRPr lang="ru-RU" dirty="0" smtClean="0"/>
          </a:p>
          <a:p>
            <a:r>
              <a:rPr lang="ru-RU" dirty="0" smtClean="0"/>
              <a:t>Помимо коллекций он параллельно выполнял большую работу по </a:t>
            </a:r>
            <a:r>
              <a:rPr lang="ru-RU" b="1" dirty="0" smtClean="0"/>
              <a:t>биологической лаборатории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0100" y="10775"/>
            <a:ext cx="7620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Деятельность в Петербургском ботаническом саду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969" y="5749257"/>
            <a:ext cx="385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Титульный лист магистерской работы</a:t>
            </a:r>
          </a:p>
          <a:p>
            <a:pPr algn="ctr"/>
            <a:r>
              <a:rPr lang="ru-RU" sz="1600" dirty="0" smtClean="0"/>
              <a:t> А.Ф. </a:t>
            </a:r>
            <a:r>
              <a:rPr lang="ru-RU" sz="1600" dirty="0" err="1" smtClean="0"/>
              <a:t>Баталина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835302" y="5746427"/>
            <a:ext cx="385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Титульный лист докторской работы </a:t>
            </a:r>
          </a:p>
          <a:p>
            <a:pPr algn="ctr"/>
            <a:r>
              <a:rPr lang="ru-RU" sz="1600" dirty="0" smtClean="0"/>
              <a:t>А.Ф. </a:t>
            </a:r>
            <a:r>
              <a:rPr lang="ru-RU" sz="1600" dirty="0" err="1" smtClean="0"/>
              <a:t>Баталина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0100" y="10775"/>
            <a:ext cx="7620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Деятельность в Петербургском ботаническом саду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59502" y="1237500"/>
            <a:ext cx="38658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В</a:t>
            </a:r>
            <a:r>
              <a:rPr lang="ru-RU" sz="1700" dirty="0" smtClean="0"/>
              <a:t> первые годы пребывания в Саду </a:t>
            </a:r>
            <a:r>
              <a:rPr lang="ru-RU" sz="1700" dirty="0" err="1" smtClean="0"/>
              <a:t>Баталин</a:t>
            </a:r>
            <a:r>
              <a:rPr lang="ru-RU" sz="1700" dirty="0" smtClean="0"/>
              <a:t> продолжает изучать </a:t>
            </a:r>
            <a:r>
              <a:rPr lang="ru-RU" sz="1700" i="1" dirty="0" smtClean="0"/>
              <a:t>влияние света на формообразовательный процесс у растений</a:t>
            </a:r>
            <a:r>
              <a:rPr lang="ru-RU" sz="1700" dirty="0" smtClean="0"/>
              <a:t> и получает за эту работу степень </a:t>
            </a:r>
            <a:r>
              <a:rPr lang="ru-RU" sz="1700" b="1" dirty="0" smtClean="0"/>
              <a:t>магистра ботаники </a:t>
            </a:r>
            <a:r>
              <a:rPr lang="ru-RU" sz="1700" dirty="0" smtClean="0"/>
              <a:t>(1872 г.)</a:t>
            </a:r>
          </a:p>
          <a:p>
            <a:endParaRPr lang="ru-RU" sz="1700" dirty="0"/>
          </a:p>
          <a:p>
            <a:endParaRPr lang="ru-RU" sz="1700" dirty="0" smtClean="0"/>
          </a:p>
          <a:p>
            <a:r>
              <a:rPr lang="ru-RU" sz="1700" dirty="0" smtClean="0"/>
              <a:t>Параллельно он проводит работу по изучению движения растений, вызываемые сменой дня и ночи и движение насекомоядных растений. За исследования в области </a:t>
            </a:r>
            <a:r>
              <a:rPr lang="ru-RU" sz="1700" i="1" dirty="0" smtClean="0"/>
              <a:t>механики движения насекомоядных растений </a:t>
            </a:r>
            <a:r>
              <a:rPr lang="ru-RU" sz="1700" dirty="0" smtClean="0"/>
              <a:t>ученый был удостоен Петербургским университетом степени </a:t>
            </a:r>
            <a:r>
              <a:rPr lang="ru-RU" sz="1700" b="1" dirty="0" smtClean="0"/>
              <a:t>доктора ботаники</a:t>
            </a:r>
            <a:endParaRPr lang="ru-RU" sz="1700" dirty="0" smtClean="0"/>
          </a:p>
          <a:p>
            <a:endParaRPr lang="ru-RU" sz="1700" dirty="0" smtClean="0"/>
          </a:p>
          <a:p>
            <a:endParaRPr lang="ru-RU" sz="1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2"/>
          <a:stretch/>
        </p:blipFill>
        <p:spPr>
          <a:xfrm>
            <a:off x="8025330" y="782449"/>
            <a:ext cx="3511571" cy="496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5" y="758791"/>
            <a:ext cx="3381958" cy="498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0100" y="10775"/>
            <a:ext cx="9296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Организация первой в России Станции для испытания семян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810993"/>
            <a:ext cx="83257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Станция была организована при биологической лаборатории Сада в </a:t>
            </a:r>
            <a:r>
              <a:rPr lang="ru-RU" b="1" dirty="0" smtClean="0"/>
              <a:t>1877 году</a:t>
            </a:r>
          </a:p>
          <a:p>
            <a:endParaRPr lang="ru-RU" dirty="0"/>
          </a:p>
          <a:p>
            <a:r>
              <a:rPr lang="ru-RU" dirty="0" smtClean="0"/>
              <a:t>Будучи </a:t>
            </a:r>
            <a:r>
              <a:rPr lang="ru-RU" b="1" dirty="0" smtClean="0"/>
              <a:t>единственной</a:t>
            </a:r>
            <a:r>
              <a:rPr lang="ru-RU" dirty="0" smtClean="0"/>
              <a:t> в стране, станция </a:t>
            </a:r>
            <a:r>
              <a:rPr lang="ru-RU" dirty="0"/>
              <a:t>пользовалась большой популярностью и известностью среди различных сельскохозяйственных обществ. </a:t>
            </a:r>
            <a:r>
              <a:rPr lang="ru-RU" dirty="0" smtClean="0"/>
              <a:t>К </a:t>
            </a:r>
            <a:r>
              <a:rPr lang="ru-RU" dirty="0"/>
              <a:t>нему обращались многие сельскохозяйственные общества за содействием в организации подобных станций из Минска, </a:t>
            </a:r>
            <a:r>
              <a:rPr lang="ru-RU" dirty="0" err="1"/>
              <a:t>Одесссы</a:t>
            </a:r>
            <a:r>
              <a:rPr lang="ru-RU" dirty="0"/>
              <a:t>, </a:t>
            </a:r>
            <a:r>
              <a:rPr lang="ru-RU" dirty="0" smtClean="0"/>
              <a:t>Москвы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s://peterburg.center/sites/default/files/u4069/imperatorskiy_bots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67" y="2394828"/>
            <a:ext cx="6004706" cy="34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5566" y="3369371"/>
            <a:ext cx="4797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станции проводились и обширные </a:t>
            </a:r>
            <a:r>
              <a:rPr lang="ru-RU" b="1" dirty="0"/>
              <a:t>научные исследования </a:t>
            </a:r>
            <a:r>
              <a:rPr lang="ru-RU" dirty="0"/>
              <a:t>– изучались культивируемые в России сельскохозяйственные растения, опыты по выяснению влияния некоторых внешних факторов среды на прорастание семян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8787319" y="2189018"/>
            <a:ext cx="2783026" cy="4132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53" y="2008907"/>
            <a:ext cx="2600284" cy="4132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1739" r="3502"/>
          <a:stretch/>
        </p:blipFill>
        <p:spPr>
          <a:xfrm>
            <a:off x="581893" y="533995"/>
            <a:ext cx="2610259" cy="4132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32" y="1357736"/>
            <a:ext cx="2749539" cy="4132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0100" y="10775"/>
            <a:ext cx="7263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Работы по изучению культивируемых растений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4172" y="628353"/>
            <a:ext cx="102558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Также А.Ф</a:t>
            </a:r>
            <a:r>
              <a:rPr lang="ru-RU" dirty="0" smtClean="0"/>
              <a:t>. </a:t>
            </a:r>
            <a:r>
              <a:rPr lang="ru-RU" dirty="0" err="1" smtClean="0"/>
              <a:t>Баталин</a:t>
            </a:r>
            <a:r>
              <a:rPr lang="ru-RU" dirty="0" smtClean="0"/>
              <a:t> </a:t>
            </a:r>
            <a:r>
              <a:rPr lang="ru-RU" dirty="0"/>
              <a:t>принимал </a:t>
            </a:r>
            <a:r>
              <a:rPr lang="ru-RU" b="1" dirty="0"/>
              <a:t>активное </a:t>
            </a:r>
            <a:r>
              <a:rPr lang="ru-RU" b="1" dirty="0" smtClean="0"/>
              <a:t>участие </a:t>
            </a:r>
          </a:p>
          <a:p>
            <a:pPr algn="ctr"/>
            <a:endParaRPr lang="ru-RU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в </a:t>
            </a:r>
            <a:r>
              <a:rPr lang="ru-RU" dirty="0"/>
              <a:t>определении гербарных коллекций Сада</a:t>
            </a:r>
            <a:r>
              <a:rPr lang="ru-RU" dirty="0" smtClean="0"/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в </a:t>
            </a:r>
            <a:r>
              <a:rPr lang="ru-RU" dirty="0"/>
              <a:t>научных занятиях Отдела живых растений; 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в </a:t>
            </a:r>
            <a:r>
              <a:rPr lang="ru-RU" dirty="0"/>
              <a:t>подготовке коллекционного фонда музея для широкой </a:t>
            </a:r>
            <a:r>
              <a:rPr lang="ru-RU" dirty="0" smtClean="0"/>
              <a:t>публики;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ч</a:t>
            </a:r>
            <a:r>
              <a:rPr lang="ru-RU" dirty="0" smtClean="0"/>
              <a:t>асто проводил </a:t>
            </a:r>
            <a:r>
              <a:rPr lang="ru-RU" dirty="0"/>
              <a:t>ботанические экскурсии в окрестностях Петербурга с целью распространения ботанических знаний среди широких кругов </a:t>
            </a:r>
            <a:r>
              <a:rPr lang="ru-RU" dirty="0" smtClean="0"/>
              <a:t>населения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0" y="10775"/>
            <a:ext cx="5615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Разнообразие научной деятельности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0100" y="3072112"/>
            <a:ext cx="107684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Важное место в жизни ученого занимали </a:t>
            </a:r>
            <a:r>
              <a:rPr lang="ru-RU" b="1" dirty="0" smtClean="0"/>
              <a:t>поездки </a:t>
            </a:r>
            <a:r>
              <a:rPr lang="ru-RU" b="1" dirty="0"/>
              <a:t>по России и за </a:t>
            </a:r>
            <a:r>
              <a:rPr lang="ru-RU" b="1" dirty="0" smtClean="0"/>
              <a:t>границу</a:t>
            </a:r>
            <a:r>
              <a:rPr lang="ru-RU" dirty="0" smtClean="0"/>
              <a:t>:</a:t>
            </a:r>
          </a:p>
          <a:p>
            <a:pPr algn="ctr"/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В </a:t>
            </a:r>
            <a:r>
              <a:rPr lang="ru-RU" dirty="0"/>
              <a:t>1871 году принял участие в Третьем съезде естествоиспытателей в Киеве, попутно собирал образцы и изучал флору Приднепровья, постели Никитский Бот. </a:t>
            </a:r>
            <a:r>
              <a:rPr lang="ru-RU" dirty="0" smtClean="0"/>
              <a:t>сад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В </a:t>
            </a:r>
            <a:r>
              <a:rPr lang="ru-RU" dirty="0"/>
              <a:t>июле 1872 года посетил отдел прикладной ботаники в </a:t>
            </a:r>
            <a:r>
              <a:rPr lang="ru-RU" dirty="0" smtClean="0"/>
              <a:t>Москве, </a:t>
            </a:r>
            <a:r>
              <a:rPr lang="ru-RU" dirty="0"/>
              <a:t>после совершил путешествие по Кавказу, во время которого собрал гербарный материал и обширные коллекции </a:t>
            </a:r>
            <a:r>
              <a:rPr lang="ru-RU" dirty="0" smtClean="0"/>
              <a:t>семян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В </a:t>
            </a:r>
            <a:r>
              <a:rPr lang="ru-RU" dirty="0"/>
              <a:t>1875 году совершил первую заграничную поездку для участия в съезде немецких натуралистов в </a:t>
            </a:r>
            <a:r>
              <a:rPr lang="ru-RU" dirty="0" smtClean="0"/>
              <a:t>Висбадене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В </a:t>
            </a:r>
            <a:r>
              <a:rPr lang="ru-RU" dirty="0"/>
              <a:t>1875 году посетил Германию и Австрию, побывал на съезде натуралистов в </a:t>
            </a:r>
            <a:r>
              <a:rPr lang="ru-RU" dirty="0" err="1"/>
              <a:t>Бреславле</a:t>
            </a:r>
            <a:r>
              <a:rPr lang="ru-RU" dirty="0"/>
              <a:t>, посетил второй раз лабораторию Сакса в Вюрцбурге, выставку садоводства в </a:t>
            </a:r>
            <a:r>
              <a:rPr lang="ru-RU" dirty="0" smtClean="0"/>
              <a:t>Кёльне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В </a:t>
            </a:r>
            <a:r>
              <a:rPr lang="ru-RU" dirty="0"/>
              <a:t>1882 году предпринял большое путешествие по Южной </a:t>
            </a: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8EE5-322A-4355-8DF5-C868A1EC18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397</TotalTime>
  <Words>1150</Words>
  <Application>Microsoft Office PowerPoint</Application>
  <PresentationFormat>Широкоэкранный</PresentationFormat>
  <Paragraphs>137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Garamond</vt:lpstr>
      <vt:lpstr>Натуральные материалы</vt:lpstr>
      <vt:lpstr>Александр Федорович Баталин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 Федорович Баталин</dc:title>
  <dc:creator>Ксения Стрыгина</dc:creator>
  <cp:lastModifiedBy>Ксения Стрыгина</cp:lastModifiedBy>
  <cp:revision>44</cp:revision>
  <dcterms:created xsi:type="dcterms:W3CDTF">2022-12-20T09:37:48Z</dcterms:created>
  <dcterms:modified xsi:type="dcterms:W3CDTF">2022-12-21T08:45:25Z</dcterms:modified>
</cp:coreProperties>
</file>