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75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68" r:id="rId16"/>
    <p:sldId id="270" r:id="rId17"/>
    <p:sldId id="271" r:id="rId18"/>
    <p:sldId id="273" r:id="rId19"/>
    <p:sldId id="272" r:id="rId20"/>
    <p:sldId id="27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ABD5DD-AD9C-4CAD-8A06-303969970F94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CCD945-97AC-4E7F-AEB5-9893CC247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003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FED2-3B9D-4318-9C88-82390F99123C}" type="datetime1">
              <a:rPr lang="en-US" smtClean="0"/>
              <a:t>12/22/2022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48D2-33DB-46BF-8B58-AD219605B9E9}" type="datetime1">
              <a:rPr lang="en-US" smtClean="0"/>
              <a:t>12/22/2022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25464-C2D3-4B05-80FB-3B0E932121BE}" type="datetime1">
              <a:rPr lang="en-US" smtClean="0"/>
              <a:t>12/22/2022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9E79-F1BD-49E4-A2C9-CAACCD986E20}" type="datetime1">
              <a:rPr lang="en-US" smtClean="0"/>
              <a:t>12/22/2022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A3A1-D04C-41FC-A564-71FB32011CA0}" type="datetime1">
              <a:rPr lang="en-US" smtClean="0"/>
              <a:t>12/22/2022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E9A9E-E9C2-4DD9-9365-07410DD03CD1}" type="datetime1">
              <a:rPr lang="en-US" smtClean="0"/>
              <a:t>12/22/2022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69FD6-DEC1-4FCA-93CA-22277EFAF1CB}" type="datetime1">
              <a:rPr lang="en-US" smtClean="0"/>
              <a:t>12/22/2022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B685C-3A53-4495-881E-0D00D45B2A95}" type="datetime1">
              <a:rPr lang="en-US" smtClean="0"/>
              <a:t>12/22/2022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B7187-08EC-4881-82DE-DC9A7FB462B8}" type="datetime1">
              <a:rPr lang="en-US" smtClean="0"/>
              <a:t>12/22/2022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2B198-B814-4CCB-9EDB-3DF96AD3B228}" type="datetime1">
              <a:rPr lang="en-US" smtClean="0"/>
              <a:t>12/22/2022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0E279-AD83-4B8D-9E94-AF26B0DA9C81}" type="datetime1">
              <a:rPr lang="en-US" smtClean="0"/>
              <a:t>12/22/2022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3B767-171A-469B-B369-2CAB7EBDD1C8}" type="datetime1">
              <a:rPr lang="en-US" smtClean="0"/>
              <a:t>12/22/2022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B3EC0-8AEF-4713-BFE8-9742BB3195C7}" type="datetime1">
              <a:rPr lang="en-US" smtClean="0"/>
              <a:t>12/22/2022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821FA-F305-487C-9621-2AAF5A1E9AF8}" type="datetime1">
              <a:rPr lang="en-US" smtClean="0"/>
              <a:t>12/22/2022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FB52E-7316-40C3-A7DD-A1E9965335A0}" type="datetime1">
              <a:rPr lang="en-US" smtClean="0"/>
              <a:t>12/22/2022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94001-F250-4648-9AC4-D67F8BF0AFF1}" type="datetime1">
              <a:rPr lang="en-US" smtClean="0"/>
              <a:t>12/22/2022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F4DF0-69D9-4C88-AA61-8B2610C7F020}" type="datetime1">
              <a:rPr lang="en-US" smtClean="0"/>
              <a:t>12/22/2022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87FE87A-3E03-4526-A3A9-9C6272E75F93}" type="datetime1">
              <a:rPr lang="en-US" smtClean="0"/>
              <a:t>12/22/2022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nt53.ru/collection/73/176/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9135" y="1447800"/>
            <a:ext cx="9631478" cy="3329581"/>
          </a:xfrm>
        </p:spPr>
        <p:txBody>
          <a:bodyPr/>
          <a:lstStyle/>
          <a:p>
            <a:r>
              <a:rPr lang="ru-RU" sz="4800" dirty="0" smtClean="0"/>
              <a:t>Иван </a:t>
            </a:r>
            <a:r>
              <a:rPr lang="ru-RU" sz="4800" dirty="0" err="1" smtClean="0"/>
              <a:t>Парфеньевич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>Бородин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9135" y="4777381"/>
            <a:ext cx="8825658" cy="86142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1847-1930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23" t="7393" r="11042" b="49940"/>
          <a:stretch/>
        </p:blipFill>
        <p:spPr>
          <a:xfrm>
            <a:off x="6866313" y="927993"/>
            <a:ext cx="4245345" cy="59300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08465" y="6143105"/>
            <a:ext cx="3079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Подготовил: Камнев А.М.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635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Учебные пособия, созданные </a:t>
            </a:r>
            <a:br>
              <a:rPr lang="ru-RU" dirty="0" smtClean="0"/>
            </a:br>
            <a:r>
              <a:rPr lang="ru-RU" dirty="0" smtClean="0"/>
              <a:t>И.П. Бородиным</a:t>
            </a:r>
            <a:endParaRPr lang="ru-RU" dirty="0"/>
          </a:p>
        </p:txBody>
      </p:sp>
      <p:pic>
        <p:nvPicPr>
          <p:cNvPr id="16" name="Рисунок 15"/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" b="3809"/>
          <a:stretch>
            <a:fillRect/>
          </a:stretch>
        </p:blipFill>
        <p:spPr>
          <a:xfrm>
            <a:off x="652463" y="2209800"/>
            <a:ext cx="2940050" cy="3875088"/>
          </a:xfrm>
        </p:spPr>
      </p:pic>
      <p:pic>
        <p:nvPicPr>
          <p:cNvPr id="17" name="Рисунок 16"/>
          <p:cNvPicPr>
            <a:picLocks noGrp="1" noChangeAspect="1"/>
          </p:cNvPicPr>
          <p:nvPr>
            <p:ph type="pic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0" b="6860"/>
          <a:stretch>
            <a:fillRect/>
          </a:stretch>
        </p:blipFill>
        <p:spPr>
          <a:xfrm>
            <a:off x="3889375" y="2209800"/>
            <a:ext cx="2930525" cy="3875088"/>
          </a:xfrm>
        </p:spPr>
      </p:pic>
      <p:pic>
        <p:nvPicPr>
          <p:cNvPr id="18" name="Рисунок 17"/>
          <p:cNvPicPr>
            <a:picLocks noGrp="1" noChangeAspect="1"/>
          </p:cNvPicPr>
          <p:nvPr>
            <p:ph type="pic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6" b="3506"/>
          <a:stretch>
            <a:fillRect/>
          </a:stretch>
        </p:blipFill>
        <p:spPr>
          <a:xfrm>
            <a:off x="7124700" y="2209800"/>
            <a:ext cx="2932113" cy="3875088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70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Некоторые из научных трудов, созданные </a:t>
            </a:r>
            <a:br>
              <a:rPr lang="ru-RU" sz="3200" dirty="0" smtClean="0"/>
            </a:br>
            <a:r>
              <a:rPr lang="ru-RU" sz="3200" dirty="0" smtClean="0"/>
              <a:t>И.П. Бородиным</a:t>
            </a:r>
            <a:endParaRPr lang="ru-RU" sz="3200" dirty="0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6" b="7216"/>
          <a:stretch>
            <a:fillRect/>
          </a:stretch>
        </p:blipFill>
        <p:spPr>
          <a:xfrm>
            <a:off x="652463" y="2209800"/>
            <a:ext cx="2940050" cy="3875088"/>
          </a:xfrm>
        </p:spPr>
      </p:pic>
      <p:pic>
        <p:nvPicPr>
          <p:cNvPr id="8" name="Рисунок 7"/>
          <p:cNvPicPr>
            <a:picLocks noGrp="1" noChangeAspect="1"/>
          </p:cNvPicPr>
          <p:nvPr>
            <p:ph type="pic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3" b="2463"/>
          <a:stretch>
            <a:fillRect/>
          </a:stretch>
        </p:blipFill>
        <p:spPr>
          <a:xfrm>
            <a:off x="3889375" y="1962150"/>
            <a:ext cx="2930525" cy="4446588"/>
          </a:xfrm>
        </p:spPr>
      </p:pic>
      <p:pic>
        <p:nvPicPr>
          <p:cNvPr id="10" name="Рисунок 9"/>
          <p:cNvPicPr>
            <a:picLocks noGrp="1" noChangeAspect="1"/>
          </p:cNvPicPr>
          <p:nvPr>
            <p:ph type="pic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3" b="6033"/>
          <a:stretch>
            <a:fillRect/>
          </a:stretch>
        </p:blipFill>
        <p:spPr>
          <a:xfrm>
            <a:off x="7124700" y="2209800"/>
            <a:ext cx="2932113" cy="3875088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44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2" t="5968" r="9512" b="25482"/>
          <a:stretch/>
        </p:blipFill>
        <p:spPr>
          <a:xfrm>
            <a:off x="1271846" y="118975"/>
            <a:ext cx="3717235" cy="5336771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2" t="7667" r="20432" b="19358"/>
          <a:stretch/>
        </p:blipFill>
        <p:spPr>
          <a:xfrm>
            <a:off x="6133607" y="2934393"/>
            <a:ext cx="3750228" cy="307873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451" y="118975"/>
            <a:ext cx="3261503" cy="27489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10109" y="6079629"/>
            <a:ext cx="6197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И.П. Бородин среди исследователей </a:t>
            </a:r>
          </a:p>
          <a:p>
            <a:pPr algn="ctr"/>
            <a:r>
              <a:rPr lang="ru-RU" sz="1400" dirty="0" err="1" smtClean="0"/>
              <a:t>Бологовской</a:t>
            </a:r>
            <a:r>
              <a:rPr lang="ru-RU" sz="1400" dirty="0" smtClean="0"/>
              <a:t> пресноводной биологической станции.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63617" y="5625200"/>
            <a:ext cx="61972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Максим Степанович Воронин и Иван </a:t>
            </a:r>
            <a:r>
              <a:rPr lang="ru-RU" sz="1400" dirty="0" err="1" smtClean="0"/>
              <a:t>Парфеньевич</a:t>
            </a:r>
            <a:r>
              <a:rPr lang="ru-RU" sz="1400" dirty="0" smtClean="0"/>
              <a:t> Бородин – основатели </a:t>
            </a:r>
            <a:r>
              <a:rPr lang="ru-RU" sz="1400" dirty="0" err="1" smtClean="0"/>
              <a:t>Бологовской</a:t>
            </a:r>
            <a:r>
              <a:rPr lang="ru-RU" sz="1400" dirty="0" smtClean="0"/>
              <a:t> пресноводной биологической станции</a:t>
            </a:r>
          </a:p>
          <a:p>
            <a:pPr algn="ctr"/>
            <a:r>
              <a:rPr lang="ru-RU" sz="1400" dirty="0" smtClean="0"/>
              <a:t>(1896 г.)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629571" y="1355031"/>
            <a:ext cx="228413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/>
              <a:t>Источник:</a:t>
            </a:r>
            <a:r>
              <a:rPr lang="en-US" sz="1000" dirty="0"/>
              <a:t> </a:t>
            </a:r>
            <a:r>
              <a:rPr lang="en-US" sz="1000" dirty="0" smtClean="0"/>
              <a:t>VK-</a:t>
            </a:r>
            <a:r>
              <a:rPr lang="ru-RU" sz="1000" dirty="0" smtClean="0"/>
              <a:t>сообщество «Бологое историческое и окрестности» </a:t>
            </a:r>
            <a:endParaRPr lang="en-US" sz="1000" dirty="0" smtClean="0"/>
          </a:p>
          <a:p>
            <a:pPr algn="ctr"/>
            <a:r>
              <a:rPr lang="ru-RU" sz="900" dirty="0" smtClean="0"/>
              <a:t>(</a:t>
            </a:r>
            <a:r>
              <a:rPr lang="en-US" sz="900" dirty="0" smtClean="0"/>
              <a:t>URL:</a:t>
            </a:r>
            <a:r>
              <a:rPr lang="ru-RU" sz="900" dirty="0" smtClean="0"/>
              <a:t> </a:t>
            </a:r>
            <a:r>
              <a:rPr lang="en-US" sz="900" dirty="0" smtClean="0"/>
              <a:t>https</a:t>
            </a:r>
            <a:r>
              <a:rPr lang="en-US" sz="900" dirty="0"/>
              <a:t>://vk.com/bologoehistory)</a:t>
            </a:r>
            <a:endParaRPr lang="ru-RU" sz="900" dirty="0" smtClean="0"/>
          </a:p>
        </p:txBody>
      </p:sp>
    </p:spTree>
    <p:extLst>
      <p:ext uri="{BB962C8B-B14F-4D97-AF65-F5344CB8AC3E}">
        <p14:creationId xmlns:p14="http://schemas.microsoft.com/office/powerpoint/2010/main" val="16309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875806" y="2703673"/>
            <a:ext cx="23822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Гуго </a:t>
            </a:r>
            <a:r>
              <a:rPr lang="ru-RU" sz="1400" dirty="0" err="1" smtClean="0"/>
              <a:t>Конвенц</a:t>
            </a:r>
            <a:r>
              <a:rPr lang="ru-RU" sz="1400" dirty="0" smtClean="0"/>
              <a:t> (1855-1922)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59607" y="4622197"/>
            <a:ext cx="6197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 smtClean="0"/>
              <a:t>Баргузинский</a:t>
            </a:r>
            <a:r>
              <a:rPr lang="ru-RU" sz="1200" dirty="0" smtClean="0"/>
              <a:t> заповедник. Бухта Сосновка (фото А. </a:t>
            </a:r>
            <a:r>
              <a:rPr lang="ru-RU" sz="1200" dirty="0" err="1" smtClean="0"/>
              <a:t>Агарков</a:t>
            </a:r>
            <a:r>
              <a:rPr lang="ru-RU" sz="1200" dirty="0" smtClean="0"/>
              <a:t>; </a:t>
            </a:r>
            <a:endParaRPr lang="en-US" sz="1200" dirty="0" smtClean="0"/>
          </a:p>
          <a:p>
            <a:pPr algn="ctr"/>
            <a:r>
              <a:rPr lang="en-US" sz="1200" dirty="0" smtClean="0"/>
              <a:t>URL</a:t>
            </a:r>
            <a:r>
              <a:rPr lang="en-US" sz="1200" dirty="0"/>
              <a:t>: https://zapovednoe-podlemorye.ru/save/biosphere</a:t>
            </a:r>
            <a:r>
              <a:rPr lang="en-US" sz="1200" dirty="0" smtClean="0"/>
              <a:t>/)</a:t>
            </a:r>
            <a:endParaRPr lang="ru-RU" sz="1200" dirty="0" smtClean="0"/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477" y="188704"/>
            <a:ext cx="6629484" cy="442518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148" y="3360031"/>
            <a:ext cx="2149581" cy="3338338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539" y="188704"/>
            <a:ext cx="2226796" cy="25149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804" y="5380672"/>
            <a:ext cx="64133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«Наиболее </a:t>
            </a:r>
            <a:r>
              <a:rPr lang="ru-RU" sz="1400" dirty="0"/>
              <a:t>неотложным представляется мне образование степных заповедных участков. Степные вопросы — это наши, чисто русские вопросы, между тем именно степь, девственную степь, мы рискуем потерять скорее </a:t>
            </a:r>
            <a:r>
              <a:rPr lang="ru-RU" sz="1400" dirty="0" smtClean="0"/>
              <a:t>всего».</a:t>
            </a:r>
          </a:p>
          <a:p>
            <a:r>
              <a:rPr lang="ru-RU" sz="1200" dirty="0"/>
              <a:t>Бородин И. П. Охрана памятников природы // </a:t>
            </a:r>
            <a:r>
              <a:rPr lang="ru-RU" sz="1200" i="1" dirty="0"/>
              <a:t>Труды Ботанического сада Императорского Юрьевского университета.</a:t>
            </a:r>
            <a:r>
              <a:rPr lang="ru-RU" sz="1200" dirty="0"/>
              <a:t> — 1910. — Т. 9. — С. 301.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21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4671" y="0"/>
            <a:ext cx="9404723" cy="1400530"/>
          </a:xfrm>
        </p:spPr>
        <p:txBody>
          <a:bodyPr/>
          <a:lstStyle/>
          <a:p>
            <a:r>
              <a:rPr lang="ru-RU" dirty="0" smtClean="0"/>
              <a:t>Деятельность по изучению </a:t>
            </a:r>
            <a:br>
              <a:rPr lang="ru-RU" dirty="0" smtClean="0"/>
            </a:br>
            <a:r>
              <a:rPr lang="ru-RU" dirty="0" smtClean="0"/>
              <a:t>флоры Сибири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43550" t="15976" r="26700" b="3745"/>
          <a:stretch/>
        </p:blipFill>
        <p:spPr>
          <a:xfrm>
            <a:off x="6218213" y="1300373"/>
            <a:ext cx="3431865" cy="52092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233" y="1400530"/>
            <a:ext cx="3810000" cy="49244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86988" y="6324955"/>
            <a:ext cx="2394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С. И. </a:t>
            </a:r>
            <a:r>
              <a:rPr lang="ru-RU" dirty="0" err="1" smtClean="0"/>
              <a:t>Коржинский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14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0722" y="0"/>
            <a:ext cx="10251874" cy="1400530"/>
          </a:xfrm>
        </p:spPr>
        <p:txBody>
          <a:bodyPr/>
          <a:lstStyle/>
          <a:p>
            <a:r>
              <a:rPr lang="ru-RU" dirty="0" smtClean="0"/>
              <a:t>У истоков </a:t>
            </a:r>
            <a:r>
              <a:rPr lang="ru-RU" dirty="0" err="1" smtClean="0"/>
              <a:t>ВИРовской</a:t>
            </a:r>
            <a:r>
              <a:rPr lang="ru-RU" dirty="0"/>
              <a:t> </a:t>
            </a:r>
            <a:r>
              <a:rPr lang="ru-RU" dirty="0" smtClean="0"/>
              <a:t>деятельности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2929" r="23010"/>
          <a:stretch/>
        </p:blipFill>
        <p:spPr>
          <a:xfrm>
            <a:off x="3673013" y="1009833"/>
            <a:ext cx="1604357" cy="23082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31449" y="3423295"/>
            <a:ext cx="1687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А.Ф. </a:t>
            </a:r>
            <a:r>
              <a:rPr lang="ru-RU" dirty="0" err="1" smtClean="0"/>
              <a:t>Баталин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543" y="1009833"/>
            <a:ext cx="1759137" cy="23082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02540" y="3423295"/>
            <a:ext cx="2011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А.С. Фаминцын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2748" y="1009833"/>
            <a:ext cx="1729279" cy="23082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24967" y="3423295"/>
            <a:ext cx="2158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А.А. Фишер-фон-</a:t>
            </a:r>
            <a:r>
              <a:rPr lang="ru-RU" dirty="0" err="1" smtClean="0"/>
              <a:t>Вальдгейм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959" y="4075206"/>
            <a:ext cx="1733034" cy="230821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09627" y="6488668"/>
            <a:ext cx="1543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Р.Э. </a:t>
            </a:r>
            <a:r>
              <a:rPr lang="ru-RU" dirty="0" err="1" smtClean="0"/>
              <a:t>Регель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l="6411" t="3099" r="4711" b="20923"/>
          <a:stretch/>
        </p:blipFill>
        <p:spPr>
          <a:xfrm>
            <a:off x="8163705" y="1009833"/>
            <a:ext cx="1697213" cy="23082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148735" y="3423295"/>
            <a:ext cx="1727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И.П. Бородин</a:t>
            </a:r>
            <a:endParaRPr lang="ru-RU" dirty="0"/>
          </a:p>
        </p:txBody>
      </p:sp>
      <p:pic>
        <p:nvPicPr>
          <p:cNvPr id="1026" name="Picture 2" descr="https://2.bp.blogspot.com/-JML2TNC1hMg/W9kxSeCPDSI/AAAAAAAB8Wo/ogXyjnzdEAAeFLOcLqI1kmqasNoUuWa0wCLcBGAs/s1600/1%25D0%25B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138" y="4069626"/>
            <a:ext cx="1588115" cy="230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948619" y="6483088"/>
            <a:ext cx="1657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Н.И. Вавилов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74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45130" y="161772"/>
            <a:ext cx="9404723" cy="1400530"/>
          </a:xfrm>
        </p:spPr>
        <p:txBody>
          <a:bodyPr/>
          <a:lstStyle/>
          <a:p>
            <a:r>
              <a:rPr lang="ru-RU" dirty="0" smtClean="0"/>
              <a:t>Организация Русского Ботанического Общества (1916 г.)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7491" y="1646915"/>
            <a:ext cx="7620000" cy="38766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20240" y="5535842"/>
            <a:ext cx="69743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Участники Учредительного съезда Русского ботанического общества (20-21 декабря 1915 г. ): Слева направо: стоят - А. В. Фомин, В. И. Талиев, Б. А. Келер, Б. А. Федченко, А. Г. </a:t>
            </a:r>
            <a:r>
              <a:rPr lang="ru-RU" sz="1200" dirty="0" err="1"/>
              <a:t>Генкель</a:t>
            </a:r>
            <a:r>
              <a:rPr lang="ru-RU" sz="1200" dirty="0"/>
              <a:t>, Б. Б. </a:t>
            </a:r>
            <a:r>
              <a:rPr lang="ru-RU" sz="1200" dirty="0" err="1"/>
              <a:t>Гриневицкий</a:t>
            </a:r>
            <a:r>
              <a:rPr lang="ru-RU" sz="1200" dirty="0"/>
              <a:t>, В. Н. Любименко, Е. Ф. </a:t>
            </a:r>
            <a:r>
              <a:rPr lang="ru-RU" sz="1200" dirty="0" err="1"/>
              <a:t>Вотчал</a:t>
            </a:r>
            <a:r>
              <a:rPr lang="ru-RU" sz="1200" dirty="0"/>
              <a:t>, Г. А. Надсон, Р. Э. </a:t>
            </a:r>
            <a:r>
              <a:rPr lang="ru-RU" sz="1200" dirty="0" err="1"/>
              <a:t>Регель</a:t>
            </a:r>
            <a:r>
              <a:rPr lang="ru-RU" sz="1200" dirty="0"/>
              <a:t>, В. К. </a:t>
            </a:r>
            <a:r>
              <a:rPr lang="ru-RU" sz="1200" dirty="0" err="1"/>
              <a:t>Варлих</a:t>
            </a:r>
            <a:r>
              <a:rPr lang="ru-RU" sz="1200" dirty="0"/>
              <a:t>, В. Л. Комаров, Б. Л. Исаченко, П. И. Мищенко, В. Н. Сукачев, А. А. Рихтер, Н. А. Наумов; сидят - Н. В. </a:t>
            </a:r>
            <a:r>
              <a:rPr lang="ru-RU" sz="1200" dirty="0" err="1"/>
              <a:t>Цингер</a:t>
            </a:r>
            <a:r>
              <a:rPr lang="ru-RU" sz="1200" dirty="0"/>
              <a:t>, В. Ф. Хмелевский, С. П. </a:t>
            </a:r>
            <a:r>
              <a:rPr lang="ru-RU" sz="1200" dirty="0" err="1"/>
              <a:t>Костычев</a:t>
            </a:r>
            <a:r>
              <a:rPr lang="ru-RU" sz="1200" dirty="0"/>
              <a:t>, Х. Я. Гоби, И. П. Бородин, Н. А. Буш, С. И. Ростовцев, Д. Н. Прянишников, Ф. В. </a:t>
            </a:r>
            <a:r>
              <a:rPr lang="ru-RU" sz="1200" dirty="0" err="1"/>
              <a:t>Бухгольц</a:t>
            </a:r>
            <a:r>
              <a:rPr lang="ru-RU" sz="1200" dirty="0" smtClean="0"/>
              <a:t>.</a:t>
            </a:r>
          </a:p>
          <a:p>
            <a:pPr algn="ctr"/>
            <a:r>
              <a:rPr lang="en-US" sz="1000" dirty="0" smtClean="0"/>
              <a:t>URL: https</a:t>
            </a:r>
            <a:r>
              <a:rPr lang="en-US" sz="1000" dirty="0"/>
              <a:t>://www.binran.ru/rbo/istoricheskij-ocherk/</a:t>
            </a:r>
            <a:endParaRPr lang="ru-RU" sz="1000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86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4" t="6364" r="16024" b="60946"/>
          <a:stretch/>
        </p:blipFill>
        <p:spPr>
          <a:xfrm>
            <a:off x="541311" y="989213"/>
            <a:ext cx="5242565" cy="3574474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6" t="47830" r="22145" b="9820"/>
          <a:stretch/>
        </p:blipFill>
        <p:spPr>
          <a:xfrm>
            <a:off x="6758247" y="989213"/>
            <a:ext cx="3374040" cy="3574474"/>
          </a:xfrm>
        </p:spPr>
      </p:pic>
      <p:sp>
        <p:nvSpPr>
          <p:cNvPr id="8" name="TextBox 7"/>
          <p:cNvSpPr txBox="1"/>
          <p:nvPr/>
        </p:nvSpPr>
        <p:spPr>
          <a:xfrm>
            <a:off x="880749" y="4746567"/>
            <a:ext cx="4563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Иван </a:t>
            </a:r>
            <a:r>
              <a:rPr lang="ru-RU" dirty="0" err="1" smtClean="0"/>
              <a:t>Парфеньевич</a:t>
            </a:r>
            <a:r>
              <a:rPr lang="ru-RU" dirty="0" smtClean="0"/>
              <a:t> и Александра Григорьевна Бородины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63423" y="4746567"/>
            <a:ext cx="4563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Александра Григорьевна – жена Ивана </a:t>
            </a:r>
            <a:r>
              <a:rPr lang="ru-RU" dirty="0" err="1" smtClean="0"/>
              <a:t>Парфеньевича</a:t>
            </a:r>
            <a:r>
              <a:rPr lang="ru-RU" dirty="0" smtClean="0"/>
              <a:t> Бородина с </a:t>
            </a:r>
            <a:r>
              <a:rPr lang="ru-RU" dirty="0" err="1" smtClean="0"/>
              <a:t>дочерьми</a:t>
            </a:r>
            <a:r>
              <a:rPr lang="ru-RU" dirty="0" smtClean="0"/>
              <a:t> Инной и Миррой</a:t>
            </a:r>
          </a:p>
          <a:p>
            <a:pPr algn="ctr"/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90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10552" y="447444"/>
            <a:ext cx="4349788" cy="5191356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589" y="70457"/>
            <a:ext cx="3683693" cy="25072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51664" y="2577670"/>
            <a:ext cx="38155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Инна Ивановна и Владимир Николаевич Любименко (дочь и зять, любимый ученик И.П. Бородина) в Никитском ботаническом саду. 1909 г.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0552" y="5724232"/>
            <a:ext cx="43497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Старшая дочь И.П. Бородина</a:t>
            </a:r>
            <a:r>
              <a:rPr lang="en-US" sz="1400" dirty="0" smtClean="0"/>
              <a:t> -</a:t>
            </a:r>
            <a:r>
              <a:rPr lang="ru-RU" sz="1400" dirty="0" smtClean="0"/>
              <a:t> Инна Ивановна </a:t>
            </a:r>
            <a:r>
              <a:rPr lang="en-US" sz="1200" dirty="0" smtClean="0"/>
              <a:t>URL: http</a:t>
            </a:r>
            <a:r>
              <a:rPr lang="en-US" sz="1200" dirty="0"/>
              <a:t>://www.spbiiran.ru/lybimenko_i_i/</a:t>
            </a:r>
            <a:endParaRPr lang="ru-RU" sz="12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33194" t="17158" r="34383" b="9652"/>
          <a:stretch/>
        </p:blipFill>
        <p:spPr>
          <a:xfrm>
            <a:off x="5519026" y="3131668"/>
            <a:ext cx="2871586" cy="36462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76458" y="4185349"/>
            <a:ext cx="381554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Любименко И.И. Освобожденному Ленинграду. 28 января 1944 г. Ташкент. Машинопись. Подпись-автограф И.И. Любименко. Внизу помета чернилами: Стихи читались 28/I на митинге сотрудников </a:t>
            </a:r>
            <a:r>
              <a:rPr lang="ru-RU" sz="1200" dirty="0" err="1"/>
              <a:t>Лгрд</a:t>
            </a:r>
            <a:r>
              <a:rPr lang="ru-RU" sz="1200" dirty="0"/>
              <a:t>. [ленинградских] институтов АН СССР, находящихся в Ташкенте</a:t>
            </a:r>
            <a:r>
              <a:rPr lang="ru-RU" sz="1200" dirty="0" smtClean="0"/>
              <a:t>.</a:t>
            </a:r>
            <a:endParaRPr lang="en-US" sz="1200" dirty="0" smtClean="0"/>
          </a:p>
          <a:p>
            <a:pPr algn="ctr"/>
            <a:r>
              <a:rPr lang="en-US" sz="1000" dirty="0" smtClean="0"/>
              <a:t>URL</a:t>
            </a:r>
            <a:r>
              <a:rPr lang="en-US" sz="1000" dirty="0"/>
              <a:t>: http://ranar.spb.ru/rus/vystavki/id/624/</a:t>
            </a:r>
            <a:endParaRPr lang="ru-RU" sz="1000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90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53318" r="46942" b="4878"/>
          <a:stretch/>
        </p:blipFill>
        <p:spPr>
          <a:xfrm>
            <a:off x="565264" y="217301"/>
            <a:ext cx="4064924" cy="5498070"/>
          </a:xfrm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885" y="3606597"/>
            <a:ext cx="1943229" cy="2823182"/>
          </a:xfrm>
        </p:spPr>
      </p:pic>
      <p:sp>
        <p:nvSpPr>
          <p:cNvPr id="9" name="TextBox 8"/>
          <p:cNvSpPr txBox="1"/>
          <p:nvPr/>
        </p:nvSpPr>
        <p:spPr>
          <a:xfrm>
            <a:off x="315882" y="5794672"/>
            <a:ext cx="45636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Мирра Ивановна Лот-Бородина (1882-1957) – младшая дочь</a:t>
            </a:r>
          </a:p>
          <a:p>
            <a:pPr algn="ctr"/>
            <a:r>
              <a:rPr lang="ru-RU" dirty="0" smtClean="0"/>
              <a:t> Ивана </a:t>
            </a:r>
            <a:r>
              <a:rPr lang="ru-RU" dirty="0" err="1" smtClean="0"/>
              <a:t>Парфеньевича</a:t>
            </a:r>
            <a:endParaRPr lang="ru-RU" dirty="0" smtClean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36131" t="15803" r="36284" b="16741"/>
          <a:stretch/>
        </p:blipFill>
        <p:spPr>
          <a:xfrm>
            <a:off x="5676568" y="59359"/>
            <a:ext cx="2176095" cy="29932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36067" t="24259" r="36167" b="19839"/>
          <a:stretch/>
        </p:blipFill>
        <p:spPr>
          <a:xfrm>
            <a:off x="7852663" y="59358"/>
            <a:ext cx="2643089" cy="299324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16545" y="3052599"/>
            <a:ext cx="44212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/>
              <a:t>Из электронного архива зарубежья имени Андрея Синявского «Вторая литература»</a:t>
            </a:r>
          </a:p>
          <a:p>
            <a:pPr algn="ctr"/>
            <a:r>
              <a:rPr lang="en-US" sz="1000" dirty="0" smtClean="0"/>
              <a:t>URL: www.vtoraya-literature.com</a:t>
            </a:r>
            <a:endParaRPr lang="ru-RU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8025114" y="4563687"/>
            <a:ext cx="3862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Борис Вильде,</a:t>
            </a:r>
          </a:p>
          <a:p>
            <a:r>
              <a:rPr lang="ru-RU" sz="1400" dirty="0"/>
              <a:t>у</a:t>
            </a:r>
            <a:r>
              <a:rPr lang="ru-RU" sz="1400" dirty="0" smtClean="0"/>
              <a:t>частник французского Сопротивления</a:t>
            </a:r>
            <a:endParaRPr lang="ru-RU" sz="1400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11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2" t="4631" r="10178" b="58895"/>
          <a:stretch/>
        </p:blipFill>
        <p:spPr>
          <a:xfrm>
            <a:off x="432263" y="674334"/>
            <a:ext cx="4091658" cy="5220392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3" t="44260" r="10277" b="17334"/>
          <a:stretch/>
        </p:blipFill>
        <p:spPr>
          <a:xfrm>
            <a:off x="4900832" y="314520"/>
            <a:ext cx="3362187" cy="2442938"/>
          </a:xfrm>
        </p:spPr>
      </p:pic>
      <p:sp>
        <p:nvSpPr>
          <p:cNvPr id="8" name="TextBox 7"/>
          <p:cNvSpPr txBox="1"/>
          <p:nvPr/>
        </p:nvSpPr>
        <p:spPr>
          <a:xfrm>
            <a:off x="814648" y="6026728"/>
            <a:ext cx="3225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Иван Бородин – гимназист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59022" y="2856218"/>
            <a:ext cx="33621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Екатерина Александровна Бородина</a:t>
            </a:r>
          </a:p>
          <a:p>
            <a:pPr algn="ctr"/>
            <a:r>
              <a:rPr lang="ru-RU" sz="1600" dirty="0" smtClean="0"/>
              <a:t>с сыновьями Александром (слева)</a:t>
            </a:r>
          </a:p>
          <a:p>
            <a:pPr algn="ctr"/>
            <a:r>
              <a:rPr lang="ru-RU" sz="1600" dirty="0" smtClean="0"/>
              <a:t>и Иваном (справа)</a:t>
            </a:r>
          </a:p>
        </p:txBody>
      </p:sp>
      <p:pic>
        <p:nvPicPr>
          <p:cNvPr id="3074" name="Picture 2" descr="https://avatars.dzeninfra.ru/get-zen_doc/3323992/pub_6036e5661e7ab429ba6b80fb_603995262d4e6e7971429330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310" y="2267509"/>
            <a:ext cx="2185107" cy="301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569952" y="5488119"/>
            <a:ext cx="46220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Александр </a:t>
            </a:r>
            <a:r>
              <a:rPr lang="ru-RU" sz="1600" dirty="0" err="1" smtClean="0"/>
              <a:t>Парфеньевич</a:t>
            </a:r>
            <a:r>
              <a:rPr lang="ru-RU" sz="1600" dirty="0" smtClean="0"/>
              <a:t> Бородин – </a:t>
            </a:r>
            <a:r>
              <a:rPr lang="ru-RU" sz="1600" dirty="0" err="1" smtClean="0"/>
              <a:t>паровостроитель</a:t>
            </a:r>
            <a:r>
              <a:rPr lang="ru-RU" sz="1600" dirty="0" smtClean="0"/>
              <a:t> и создатель первой стационарной лаборатории по испытанию паровозов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81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40574" y="0"/>
            <a:ext cx="5710844" cy="1681942"/>
          </a:xfrm>
        </p:spPr>
        <p:txBody>
          <a:bodyPr/>
          <a:lstStyle/>
          <a:p>
            <a:r>
              <a:rPr lang="ru-RU" sz="2000" dirty="0" smtClean="0"/>
              <a:t>«Наука </a:t>
            </a:r>
            <a:r>
              <a:rPr lang="ru-RU" sz="2000" dirty="0"/>
              <a:t>получила трудами И. П. Бородина много вкладов, и притом таких, которые значительно способствовали ее  поступательному </a:t>
            </a:r>
            <a:r>
              <a:rPr lang="ru-RU" sz="2000" dirty="0" smtClean="0"/>
              <a:t>движению».</a:t>
            </a:r>
            <a:br>
              <a:rPr lang="ru-RU" sz="2000" dirty="0" smtClean="0"/>
            </a:br>
            <a:r>
              <a:rPr lang="ru-RU" sz="2000" dirty="0" smtClean="0"/>
              <a:t>А.Н. Бекетов</a:t>
            </a:r>
            <a:endParaRPr lang="ru-RU" sz="20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7" t="6516" r="22702" b="30211"/>
          <a:stretch/>
        </p:blipFill>
        <p:spPr>
          <a:xfrm>
            <a:off x="6683449" y="198869"/>
            <a:ext cx="3575552" cy="5579788"/>
          </a:xfr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-45720" y="5030049"/>
            <a:ext cx="5993476" cy="182795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800" dirty="0" smtClean="0"/>
              <a:t>Список использованных источников:</a:t>
            </a:r>
          </a:p>
          <a:p>
            <a:pPr>
              <a:spcBef>
                <a:spcPts val="0"/>
              </a:spcBef>
            </a:pPr>
            <a:endParaRPr lang="ru-RU" sz="800" dirty="0" smtClean="0"/>
          </a:p>
          <a:p>
            <a:pPr>
              <a:spcBef>
                <a:spcPts val="0"/>
              </a:spcBef>
            </a:pPr>
            <a:r>
              <a:rPr lang="ru-RU" sz="800" dirty="0" smtClean="0"/>
              <a:t>Карпова Т.И. Первый из первых, кто вступился за природу Отечества </a:t>
            </a:r>
            <a:r>
              <a:rPr lang="en-US" sz="800" dirty="0" smtClean="0"/>
              <a:t>[</a:t>
            </a:r>
            <a:r>
              <a:rPr lang="ru-RU" sz="800" dirty="0" smtClean="0"/>
              <a:t>Электронный ресурс</a:t>
            </a:r>
            <a:r>
              <a:rPr lang="en-US" sz="800" dirty="0" smtClean="0"/>
              <a:t>]</a:t>
            </a:r>
            <a:r>
              <a:rPr lang="ru-RU" sz="800" dirty="0" smtClean="0"/>
              <a:t>. </a:t>
            </a:r>
            <a:r>
              <a:rPr lang="en-US" sz="800" dirty="0"/>
              <a:t>URL: </a:t>
            </a:r>
            <a:r>
              <a:rPr lang="en-US" sz="800" dirty="0">
                <a:hlinkClick r:id="rId3"/>
              </a:rPr>
              <a:t>https://ant53.ru/collection/73/176</a:t>
            </a:r>
            <a:r>
              <a:rPr lang="en-US" sz="800" dirty="0" smtClean="0">
                <a:hlinkClick r:id="rId3"/>
              </a:rPr>
              <a:t>/</a:t>
            </a:r>
            <a:endParaRPr lang="en-US" sz="800" dirty="0" smtClean="0"/>
          </a:p>
          <a:p>
            <a:pPr>
              <a:spcBef>
                <a:spcPts val="0"/>
              </a:spcBef>
            </a:pPr>
            <a:r>
              <a:rPr lang="ru-RU" sz="800" dirty="0" smtClean="0"/>
              <a:t>Любименко И.И. Иван </a:t>
            </a:r>
            <a:r>
              <a:rPr lang="ru-RU" sz="800" dirty="0" err="1" smtClean="0"/>
              <a:t>Парфеньевич</a:t>
            </a:r>
            <a:r>
              <a:rPr lang="ru-RU" sz="800" dirty="0" smtClean="0"/>
              <a:t> Бородин (К 100-летию со дня рождения). Советская ботаника. 1947:15(3). С. 164-168.</a:t>
            </a:r>
          </a:p>
          <a:p>
            <a:pPr>
              <a:spcBef>
                <a:spcPts val="0"/>
              </a:spcBef>
            </a:pPr>
            <a:r>
              <a:rPr lang="ru-RU" sz="800" dirty="0" smtClean="0"/>
              <a:t>Баранов М.П., Борейко В.Е., </a:t>
            </a:r>
            <a:r>
              <a:rPr lang="ru-RU" sz="800" dirty="0" err="1" smtClean="0"/>
              <a:t>Борисовская</a:t>
            </a:r>
            <a:r>
              <a:rPr lang="ru-RU" sz="800" dirty="0" smtClean="0"/>
              <a:t> Г.М., </a:t>
            </a:r>
            <a:r>
              <a:rPr lang="ru-RU" sz="800" dirty="0" err="1" smtClean="0"/>
              <a:t>Боч</a:t>
            </a:r>
            <a:r>
              <a:rPr lang="ru-RU" sz="800" dirty="0" smtClean="0"/>
              <a:t> М.С., </a:t>
            </a:r>
            <a:r>
              <a:rPr lang="ru-RU" sz="800" dirty="0" err="1" smtClean="0"/>
              <a:t>Коклачева-Коклач</a:t>
            </a:r>
            <a:r>
              <a:rPr lang="ru-RU" sz="800" dirty="0" smtClean="0"/>
              <a:t> С.Р., Семихатова О.А. Первый президент Всесоюзного ботанического общества Иван </a:t>
            </a:r>
            <a:r>
              <a:rPr lang="ru-RU" sz="800" dirty="0" err="1" smtClean="0"/>
              <a:t>Парфеньевич</a:t>
            </a:r>
            <a:r>
              <a:rPr lang="ru-RU" sz="800" dirty="0" smtClean="0"/>
              <a:t> Бородин</a:t>
            </a:r>
          </a:p>
          <a:p>
            <a:pPr>
              <a:spcBef>
                <a:spcPts val="0"/>
              </a:spcBef>
            </a:pPr>
            <a:endParaRPr lang="ru-RU" sz="800" dirty="0"/>
          </a:p>
          <a:p>
            <a:pPr>
              <a:spcBef>
                <a:spcPts val="0"/>
              </a:spcBef>
            </a:pPr>
            <a:r>
              <a:rPr lang="ru-RU" sz="800" dirty="0" smtClean="0"/>
              <a:t>Фотоматериалы взяты из книги К.В. Манойленко «Иван </a:t>
            </a:r>
            <a:r>
              <a:rPr lang="ru-RU" sz="800" dirty="0" err="1" smtClean="0"/>
              <a:t>Парфеньевич</a:t>
            </a:r>
            <a:r>
              <a:rPr lang="ru-RU" sz="800" dirty="0" smtClean="0"/>
              <a:t> Бородин» (2005), а также из открытых источников, если не оговорено иное. Сканы обложек книг предоставлены Библиотекой РАСХН.</a:t>
            </a:r>
          </a:p>
          <a:p>
            <a:pPr>
              <a:spcBef>
                <a:spcPts val="0"/>
              </a:spcBef>
            </a:pPr>
            <a:endParaRPr lang="ru-RU" sz="800" dirty="0"/>
          </a:p>
          <a:p>
            <a:pPr>
              <a:spcBef>
                <a:spcPts val="0"/>
              </a:spcBef>
            </a:pPr>
            <a:r>
              <a:rPr lang="ru-RU" sz="800" dirty="0" smtClean="0"/>
              <a:t>Автор благодарит Ирину Викторовну </a:t>
            </a:r>
            <a:r>
              <a:rPr lang="ru-RU" sz="800" dirty="0" err="1" smtClean="0"/>
              <a:t>Котёлкину</a:t>
            </a:r>
            <a:r>
              <a:rPr lang="ru-RU" sz="800" dirty="0" smtClean="0"/>
              <a:t> и весь коллектив Библиотеки РАСХН за помощь в подготовке сообщения и предоставленные материалы.</a:t>
            </a:r>
            <a:endParaRPr lang="ru-RU" sz="800" dirty="0"/>
          </a:p>
        </p:txBody>
      </p:sp>
      <p:sp>
        <p:nvSpPr>
          <p:cNvPr id="9" name="TextBox 8"/>
          <p:cNvSpPr txBox="1"/>
          <p:nvPr/>
        </p:nvSpPr>
        <p:spPr>
          <a:xfrm>
            <a:off x="6475614" y="5778657"/>
            <a:ext cx="3991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Академик Иван </a:t>
            </a:r>
            <a:r>
              <a:rPr lang="ru-RU" sz="1400" dirty="0" err="1" smtClean="0"/>
              <a:t>Парфеньевич</a:t>
            </a:r>
            <a:r>
              <a:rPr lang="ru-RU" sz="1400" dirty="0" smtClean="0"/>
              <a:t> Бородин </a:t>
            </a:r>
          </a:p>
          <a:p>
            <a:pPr algn="ctr"/>
            <a:r>
              <a:rPr lang="ru-RU" sz="1400" dirty="0" smtClean="0"/>
              <a:t>в последние годы жизни и деятельности</a:t>
            </a:r>
            <a:endParaRPr lang="ru-RU" sz="12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22843" t="26234" r="16879" b="19944"/>
          <a:stretch/>
        </p:blipFill>
        <p:spPr>
          <a:xfrm>
            <a:off x="331071" y="1986741"/>
            <a:ext cx="2619947" cy="17539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9236" y="3801078"/>
            <a:ext cx="1903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err="1" smtClean="0"/>
              <a:t>Бородиния</a:t>
            </a:r>
            <a:r>
              <a:rPr lang="ru-RU" sz="1000" dirty="0" smtClean="0"/>
              <a:t> крупнолистная</a:t>
            </a:r>
          </a:p>
          <a:p>
            <a:pPr algn="ctr"/>
            <a:r>
              <a:rPr lang="en-US" sz="1000" i="1" dirty="0" err="1" smtClean="0"/>
              <a:t>Borodinia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macrophylla</a:t>
            </a:r>
            <a:r>
              <a:rPr lang="en-US" sz="1000" i="1" dirty="0" smtClean="0"/>
              <a:t> </a:t>
            </a:r>
            <a:r>
              <a:rPr lang="en-US" sz="1000" dirty="0" smtClean="0"/>
              <a:t>(</a:t>
            </a:r>
            <a:r>
              <a:rPr lang="en-US" sz="1000" dirty="0" err="1" smtClean="0"/>
              <a:t>Turcz</a:t>
            </a:r>
            <a:r>
              <a:rPr lang="en-US" sz="1000" dirty="0" smtClean="0"/>
              <a:t>.) O.E. Schulz</a:t>
            </a:r>
            <a:endParaRPr lang="ru-RU" sz="1000" dirty="0" smtClean="0"/>
          </a:p>
          <a:p>
            <a:pPr algn="ctr"/>
            <a:r>
              <a:rPr lang="ru-RU" sz="1000" dirty="0" smtClean="0"/>
              <a:t>Фото: Даба </a:t>
            </a:r>
            <a:r>
              <a:rPr lang="ru-RU" sz="1000" dirty="0" err="1" smtClean="0"/>
              <a:t>Чимитов</a:t>
            </a:r>
            <a:endParaRPr lang="ru-RU" sz="10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7897" y="1986741"/>
            <a:ext cx="2648953" cy="175398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94759" y="3801078"/>
            <a:ext cx="19036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/>
              <a:t>Астрагал Бородина</a:t>
            </a:r>
          </a:p>
          <a:p>
            <a:pPr algn="ctr"/>
            <a:r>
              <a:rPr lang="en-US" sz="1000" i="1" dirty="0" err="1" smtClean="0"/>
              <a:t>Astragalus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borodinii</a:t>
            </a:r>
            <a:r>
              <a:rPr lang="en-US" sz="1000" i="1" dirty="0" smtClean="0"/>
              <a:t> </a:t>
            </a:r>
            <a:r>
              <a:rPr lang="en-US" sz="1000" dirty="0" err="1" smtClean="0"/>
              <a:t>Krasn</a:t>
            </a:r>
            <a:r>
              <a:rPr lang="en-US" sz="1000" dirty="0" smtClean="0"/>
              <a:t>.</a:t>
            </a:r>
            <a:endParaRPr lang="ru-RU" sz="1000" dirty="0" smtClean="0"/>
          </a:p>
          <a:p>
            <a:pPr algn="ctr"/>
            <a:r>
              <a:rPr lang="ru-RU" sz="1000" dirty="0" smtClean="0"/>
              <a:t>Фото: Павел Горбунов</a:t>
            </a:r>
            <a:endParaRPr lang="ru-RU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2476089" y="4415428"/>
            <a:ext cx="19036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URL: www.plantarium.ru</a:t>
            </a:r>
            <a:endParaRPr lang="ru-RU" sz="900" dirty="0" smtClean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64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18014" y="5827222"/>
            <a:ext cx="4622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Иван </a:t>
            </a:r>
            <a:r>
              <a:rPr lang="ru-RU" dirty="0" err="1" smtClean="0"/>
              <a:t>Парфеньевич</a:t>
            </a:r>
            <a:r>
              <a:rPr lang="ru-RU" dirty="0" smtClean="0"/>
              <a:t> Бородин </a:t>
            </a:r>
          </a:p>
          <a:p>
            <a:pPr algn="ctr"/>
            <a:r>
              <a:rPr lang="ru-RU" dirty="0" smtClean="0"/>
              <a:t>в начале научной и педагогической деятельности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0" t="6759" r="45046" b="55003"/>
          <a:stretch/>
        </p:blipFill>
        <p:spPr>
          <a:xfrm>
            <a:off x="731519" y="257694"/>
            <a:ext cx="3923950" cy="5187142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5" t="47829" r="6247" b="16946"/>
          <a:stretch/>
        </p:blipFill>
        <p:spPr>
          <a:xfrm>
            <a:off x="5519651" y="257694"/>
            <a:ext cx="4022527" cy="5188483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23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9208" t="9206" r="6567" b="48619"/>
          <a:stretch/>
        </p:blipFill>
        <p:spPr>
          <a:xfrm>
            <a:off x="702733" y="575734"/>
            <a:ext cx="5638800" cy="4022214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17733" y="1133226"/>
            <a:ext cx="5604934" cy="4844241"/>
          </a:xfrm>
        </p:spPr>
        <p:txBody>
          <a:bodyPr>
            <a:normAutofit lnSpcReduction="10000"/>
          </a:bodyPr>
          <a:lstStyle/>
          <a:p>
            <a:pPr marL="0" indent="0" fontAlgn="t">
              <a:spcBef>
                <a:spcPts val="0"/>
              </a:spcBef>
              <a:buNone/>
            </a:pPr>
            <a:r>
              <a:rPr lang="ru-RU" sz="1700" dirty="0" smtClean="0"/>
              <a:t>Из оды В.М. Сидорова по случаю пятилетия кружка «Маленьких ботаников»:</a:t>
            </a:r>
          </a:p>
          <a:p>
            <a:pPr marL="0" indent="0" fontAlgn="t">
              <a:spcBef>
                <a:spcPts val="0"/>
              </a:spcBef>
              <a:buNone/>
            </a:pPr>
            <a:endParaRPr lang="ru-RU" sz="1700" dirty="0" smtClean="0"/>
          </a:p>
          <a:p>
            <a:pPr marL="0" indent="0" fontAlgn="t">
              <a:spcBef>
                <a:spcPts val="0"/>
              </a:spcBef>
              <a:buNone/>
            </a:pPr>
            <a:r>
              <a:rPr lang="ru-RU" sz="1700" dirty="0" smtClean="0"/>
              <a:t>Неустанно </a:t>
            </a:r>
            <a:r>
              <a:rPr lang="ru-RU" sz="1700" dirty="0"/>
              <a:t>и бодро вперед и вперед, словом добрым всегда согревая, </a:t>
            </a:r>
            <a:endParaRPr lang="ru-RU" sz="1700" dirty="0" smtClean="0"/>
          </a:p>
          <a:p>
            <a:pPr marL="0" indent="0" fontAlgn="t">
              <a:spcBef>
                <a:spcPts val="0"/>
              </a:spcBef>
              <a:buNone/>
            </a:pPr>
            <a:r>
              <a:rPr lang="ru-RU" sz="1700" dirty="0" smtClean="0"/>
              <a:t>Если </a:t>
            </a:r>
            <a:r>
              <a:rPr lang="ru-RU" sz="1700" dirty="0"/>
              <a:t>в мрак кто из нас невзначай попадет</a:t>
            </a:r>
            <a:r>
              <a:rPr lang="ru-RU" sz="1700" dirty="0" smtClean="0"/>
              <a:t>,</a:t>
            </a:r>
          </a:p>
          <a:p>
            <a:pPr marL="0" indent="0" fontAlgn="t">
              <a:spcBef>
                <a:spcPts val="0"/>
              </a:spcBef>
              <a:buNone/>
            </a:pPr>
            <a:r>
              <a:rPr lang="ru-RU" sz="1700" dirty="0" smtClean="0"/>
              <a:t>Извлечем</a:t>
            </a:r>
            <a:r>
              <a:rPr lang="ru-RU" sz="1700" dirty="0"/>
              <a:t>, все пути </a:t>
            </a:r>
            <a:r>
              <a:rPr lang="ru-RU" sz="1700" dirty="0" smtClean="0"/>
              <a:t>освещая.</a:t>
            </a:r>
          </a:p>
          <a:p>
            <a:pPr marL="0" indent="0" fontAlgn="t">
              <a:spcBef>
                <a:spcPts val="0"/>
              </a:spcBef>
              <a:buNone/>
            </a:pPr>
            <a:r>
              <a:rPr lang="ru-RU" sz="1700" dirty="0" smtClean="0"/>
              <a:t>И </a:t>
            </a:r>
            <a:r>
              <a:rPr lang="ru-RU" sz="1700" dirty="0"/>
              <a:t>пускай мы малы, но сильнее больших нашей связью и духом </a:t>
            </a:r>
            <a:r>
              <a:rPr lang="ru-RU" sz="1700" dirty="0" smtClean="0"/>
              <a:t>могучим</a:t>
            </a:r>
          </a:p>
          <a:p>
            <a:pPr marL="0" indent="0" fontAlgn="t">
              <a:spcBef>
                <a:spcPts val="0"/>
              </a:spcBef>
              <a:buNone/>
            </a:pPr>
            <a:r>
              <a:rPr lang="ru-RU" sz="1700" dirty="0" smtClean="0"/>
              <a:t>И </a:t>
            </a:r>
            <a:r>
              <a:rPr lang="ru-RU" sz="1700" dirty="0"/>
              <a:t>не страшен совсем грохот </a:t>
            </a:r>
            <a:r>
              <a:rPr lang="ru-RU" sz="1700" dirty="0" smtClean="0"/>
              <a:t>стрел громовых,</a:t>
            </a:r>
          </a:p>
          <a:p>
            <a:pPr marL="0" indent="0" fontAlgn="t">
              <a:spcBef>
                <a:spcPts val="0"/>
              </a:spcBef>
              <a:buNone/>
            </a:pPr>
            <a:r>
              <a:rPr lang="ru-RU" sz="1700" dirty="0" smtClean="0"/>
              <a:t>без </a:t>
            </a:r>
            <a:r>
              <a:rPr lang="ru-RU" sz="1700" dirty="0"/>
              <a:t>различья относимся к </a:t>
            </a:r>
            <a:r>
              <a:rPr lang="ru-RU" sz="1700" dirty="0" smtClean="0"/>
              <a:t>тучам.</a:t>
            </a:r>
          </a:p>
          <a:p>
            <a:pPr marL="0" indent="0" fontAlgn="t">
              <a:spcBef>
                <a:spcPts val="0"/>
              </a:spcBef>
              <a:buNone/>
            </a:pPr>
            <a:r>
              <a:rPr lang="ru-RU" sz="1700" dirty="0" smtClean="0"/>
              <a:t>Пусть </a:t>
            </a:r>
            <a:r>
              <a:rPr lang="ru-RU" sz="1700" dirty="0"/>
              <a:t>коварство и зло в даль от нас </a:t>
            </a:r>
            <a:r>
              <a:rPr lang="ru-RU" sz="1700" dirty="0" smtClean="0"/>
              <a:t>унесло</a:t>
            </a:r>
          </a:p>
          <a:p>
            <a:pPr marL="0" indent="0" fontAlgn="t">
              <a:spcBef>
                <a:spcPts val="0"/>
              </a:spcBef>
              <a:buNone/>
            </a:pPr>
            <a:r>
              <a:rPr lang="ru-RU" sz="1700" dirty="0" smtClean="0"/>
              <a:t>В </a:t>
            </a:r>
            <a:r>
              <a:rPr lang="ru-RU" sz="1700" dirty="0"/>
              <a:t>наши первые встречи </a:t>
            </a:r>
            <a:r>
              <a:rPr lang="ru-RU" sz="1700" dirty="0" smtClean="0"/>
              <a:t>мгновенья.</a:t>
            </a:r>
          </a:p>
          <a:p>
            <a:pPr marL="0" indent="0" fontAlgn="t">
              <a:spcBef>
                <a:spcPts val="0"/>
              </a:spcBef>
              <a:buNone/>
            </a:pPr>
            <a:r>
              <a:rPr lang="ru-RU" sz="1700" dirty="0" smtClean="0"/>
              <a:t>И </a:t>
            </a:r>
            <a:r>
              <a:rPr lang="ru-RU" sz="1700" dirty="0"/>
              <a:t>расставшись с </a:t>
            </a:r>
            <a:r>
              <a:rPr lang="ru-RU" sz="1700" dirty="0" smtClean="0"/>
              <a:t>кружком</a:t>
            </a:r>
          </a:p>
          <a:p>
            <a:pPr marL="0" indent="0" fontAlgn="t">
              <a:spcBef>
                <a:spcPts val="0"/>
              </a:spcBef>
              <a:buNone/>
            </a:pPr>
            <a:r>
              <a:rPr lang="ru-RU" sz="1700" dirty="0" smtClean="0"/>
              <a:t>Пусть </a:t>
            </a:r>
            <a:r>
              <a:rPr lang="ru-RU" sz="1700" dirty="0"/>
              <a:t>в нем снова найдешь </a:t>
            </a:r>
            <a:endParaRPr lang="ru-RU" sz="1700" dirty="0" smtClean="0"/>
          </a:p>
          <a:p>
            <a:pPr marL="0" indent="0" fontAlgn="t">
              <a:spcBef>
                <a:spcPts val="0"/>
              </a:spcBef>
              <a:buNone/>
            </a:pPr>
            <a:r>
              <a:rPr lang="ru-RU" sz="1700" dirty="0" smtClean="0"/>
              <a:t>те </a:t>
            </a:r>
            <a:r>
              <a:rPr lang="ru-RU" sz="1700" dirty="0"/>
              <a:t>же прежние чувства и </a:t>
            </a:r>
            <a:r>
              <a:rPr lang="ru-RU" sz="1700" dirty="0" smtClean="0"/>
              <a:t>рвенья.</a:t>
            </a:r>
          </a:p>
          <a:p>
            <a:pPr marL="0" indent="0" fontAlgn="t">
              <a:spcBef>
                <a:spcPts val="0"/>
              </a:spcBef>
              <a:buNone/>
            </a:pPr>
            <a:r>
              <a:rPr lang="ru-RU" sz="1700" dirty="0" smtClean="0"/>
              <a:t>Пусть </a:t>
            </a:r>
            <a:r>
              <a:rPr lang="ru-RU" sz="1700" dirty="0"/>
              <a:t>бессильны года разорвать навсегда </a:t>
            </a:r>
            <a:endParaRPr lang="ru-RU" sz="1700" dirty="0" smtClean="0"/>
          </a:p>
          <a:p>
            <a:pPr marL="0" indent="0" fontAlgn="t">
              <a:spcBef>
                <a:spcPts val="0"/>
              </a:spcBef>
              <a:buNone/>
            </a:pPr>
            <a:r>
              <a:rPr lang="ru-RU" sz="1700" dirty="0" smtClean="0"/>
              <a:t>связь </a:t>
            </a:r>
            <a:r>
              <a:rPr lang="ru-RU" sz="1700" dirty="0"/>
              <a:t>ботаников маленьких </a:t>
            </a:r>
            <a:r>
              <a:rPr lang="ru-RU" sz="1700" dirty="0" smtClean="0"/>
              <a:t>верных</a:t>
            </a:r>
          </a:p>
          <a:p>
            <a:pPr marL="0" indent="0" fontAlgn="t">
              <a:spcBef>
                <a:spcPts val="0"/>
              </a:spcBef>
              <a:buNone/>
            </a:pPr>
            <a:r>
              <a:rPr lang="ru-RU" sz="1700" dirty="0" smtClean="0"/>
              <a:t>И </a:t>
            </a:r>
            <a:r>
              <a:rPr lang="ru-RU" sz="1700" dirty="0"/>
              <a:t>живут, и растут, бесконечно цветут </a:t>
            </a:r>
            <a:endParaRPr lang="ru-RU" sz="1700" dirty="0" smtClean="0"/>
          </a:p>
          <a:p>
            <a:pPr marL="0" indent="0" fontAlgn="t">
              <a:spcBef>
                <a:spcPts val="0"/>
              </a:spcBef>
              <a:buNone/>
            </a:pPr>
            <a:r>
              <a:rPr lang="ru-RU" sz="1700" dirty="0" smtClean="0"/>
              <a:t>и </a:t>
            </a:r>
            <a:r>
              <a:rPr lang="ru-RU" sz="1700" dirty="0"/>
              <a:t>сплотятся тесней и </a:t>
            </a:r>
            <a:r>
              <a:rPr lang="ru-RU" sz="1700" dirty="0" err="1"/>
              <a:t>безмерней</a:t>
            </a:r>
            <a:r>
              <a:rPr lang="ru-RU" sz="1700" dirty="0"/>
              <a:t>.</a:t>
            </a:r>
          </a:p>
          <a:p>
            <a:pPr marL="0" indent="0" fontAlgn="t">
              <a:spcBef>
                <a:spcPts val="0"/>
              </a:spcBef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02733" y="4809067"/>
            <a:ext cx="56388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ru-RU" sz="1400" dirty="0"/>
              <a:t>«Маленькие ботаники» со своим учителем профессором А.Н. Бекетовым (28.12.1887).</a:t>
            </a:r>
          </a:p>
          <a:p>
            <a:pPr algn="ctr" fontAlgn="t"/>
            <a:r>
              <a:rPr lang="ru-RU" sz="1400" dirty="0"/>
              <a:t>Сидят (слева направо): Р.Э. </a:t>
            </a:r>
            <a:r>
              <a:rPr lang="ru-RU" sz="1400" dirty="0" err="1"/>
              <a:t>Регель</a:t>
            </a:r>
            <a:r>
              <a:rPr lang="ru-RU" sz="1400" dirty="0"/>
              <a:t>, В.А. </a:t>
            </a:r>
            <a:r>
              <a:rPr lang="ru-RU" sz="1400" dirty="0" err="1"/>
              <a:t>Траншель</a:t>
            </a:r>
            <a:r>
              <a:rPr lang="ru-RU" sz="1400" dirty="0"/>
              <a:t>, </a:t>
            </a:r>
            <a:endParaRPr lang="ru-RU" sz="1400" dirty="0" smtClean="0"/>
          </a:p>
          <a:p>
            <a:pPr algn="ctr" fontAlgn="t"/>
            <a:r>
              <a:rPr lang="ru-RU" sz="1400" dirty="0" smtClean="0"/>
              <a:t>Н.И</a:t>
            </a:r>
            <a:r>
              <a:rPr lang="ru-RU" sz="1400" dirty="0"/>
              <a:t>. Кузнецов, А.Н. Бекетов, </a:t>
            </a:r>
            <a:r>
              <a:rPr lang="ru-RU" sz="1400" dirty="0" smtClean="0"/>
              <a:t>А.Н. Краснов</a:t>
            </a:r>
            <a:r>
              <a:rPr lang="ru-RU" sz="1400" dirty="0"/>
              <a:t>, Г.И. </a:t>
            </a:r>
            <a:r>
              <a:rPr lang="ru-RU" sz="1400" dirty="0" err="1"/>
              <a:t>Танфильев</a:t>
            </a:r>
            <a:r>
              <a:rPr lang="ru-RU" sz="1400" dirty="0"/>
              <a:t>. Стоят Н.П. </a:t>
            </a:r>
            <a:r>
              <a:rPr lang="ru-RU" sz="1400" dirty="0" err="1"/>
              <a:t>Жиляков</a:t>
            </a:r>
            <a:r>
              <a:rPr lang="ru-RU" sz="1400" dirty="0"/>
              <a:t>, А.А. Антонов, А.А. </a:t>
            </a:r>
            <a:r>
              <a:rPr lang="ru-RU" sz="1400" dirty="0" err="1"/>
              <a:t>Бялыницкий-Бируля</a:t>
            </a:r>
            <a:r>
              <a:rPr lang="ru-RU" sz="1400" dirty="0"/>
              <a:t>, В.В. </a:t>
            </a:r>
            <a:r>
              <a:rPr lang="ru-RU" sz="1400" dirty="0" err="1"/>
              <a:t>Половцов</a:t>
            </a:r>
            <a:r>
              <a:rPr lang="ru-RU" sz="1400" dirty="0"/>
              <a:t>, В.П. Храповицкий. 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815666" y="6257836"/>
            <a:ext cx="537633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Фото и цит. </a:t>
            </a:r>
            <a:r>
              <a:rPr lang="ru-RU" sz="1100" dirty="0"/>
              <a:t>п</a:t>
            </a:r>
            <a:r>
              <a:rPr lang="ru-RU" sz="1100" dirty="0" smtClean="0"/>
              <a:t>о: Рихтер Я.А., Глебов М.П., Рихтер Т.Я. Дорога в будущее: к истории кружка «Маленьких ботаников». Историко-биологические </a:t>
            </a:r>
            <a:r>
              <a:rPr lang="ru-RU" sz="1100" dirty="0" err="1" smtClean="0"/>
              <a:t>ислледования</a:t>
            </a:r>
            <a:r>
              <a:rPr lang="ru-RU" sz="1100" dirty="0" smtClean="0"/>
              <a:t>. 2018:10(4). С. 7-38.</a:t>
            </a:r>
            <a:endParaRPr lang="ru-RU" sz="11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48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824728" y="5657671"/>
            <a:ext cx="7323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Профессор И.П. Бородин среди «Маленьких ботаников» в Лесном институте.</a:t>
            </a:r>
          </a:p>
          <a:p>
            <a:pPr algn="ctr"/>
            <a:r>
              <a:rPr lang="ru-RU" dirty="0" smtClean="0"/>
              <a:t>Справа от И.П. Бородина – А.А. Рихтер, </a:t>
            </a:r>
          </a:p>
          <a:p>
            <a:pPr algn="ctr"/>
            <a:r>
              <a:rPr lang="ru-RU" dirty="0" smtClean="0"/>
              <a:t>стоит четвёртый слева Д.Н. Нелюбов.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870624" y="2061109"/>
            <a:ext cx="4396341" cy="420024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5" t="11057" r="16173" b="13866"/>
          <a:stretch/>
        </p:blipFill>
        <p:spPr>
          <a:xfrm>
            <a:off x="1824728" y="280498"/>
            <a:ext cx="7323514" cy="5306895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25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0" y="174568"/>
            <a:ext cx="8296102" cy="6831807"/>
          </a:xfrm>
        </p:spPr>
        <p:txBody>
          <a:bodyPr numCol="2">
            <a:normAutofit fontScale="92500" lnSpcReduction="10000"/>
          </a:bodyPr>
          <a:lstStyle/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/>
              <a:t>Крахмальные зёрна (картофеля)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/>
              <a:t>Дрожжи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en-US" sz="1300" dirty="0" err="1" smtClean="0"/>
              <a:t>Protococcus</a:t>
            </a:r>
            <a:endParaRPr lang="ru-RU" sz="1300" dirty="0" smtClean="0"/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en-US" sz="1300" dirty="0" smtClean="0"/>
              <a:t>Sp</a:t>
            </a:r>
            <a:r>
              <a:rPr lang="en-US" sz="1300" dirty="0"/>
              <a:t>i</a:t>
            </a:r>
            <a:r>
              <a:rPr lang="en-US" sz="1300" dirty="0" smtClean="0"/>
              <a:t>rogyra (</a:t>
            </a:r>
            <a:r>
              <a:rPr lang="ru-RU" sz="1300" dirty="0" smtClean="0"/>
              <a:t>плазмолиз)</a:t>
            </a:r>
            <a:endParaRPr lang="en-US" sz="1300" dirty="0" smtClean="0"/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/>
              <a:t>Лист </a:t>
            </a:r>
            <a:r>
              <a:rPr lang="en-US" sz="1300" dirty="0" err="1" smtClean="0"/>
              <a:t>Mnium</a:t>
            </a:r>
            <a:endParaRPr lang="ru-RU" sz="1300" dirty="0" smtClean="0"/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/>
              <a:t>Реакции на белковые вещества (кедровые орешки)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/>
              <a:t>Клеточные ядра и белковые кристаллы (клубни картофеля и чешуи лука)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/>
              <a:t>Клеточные ядра и лейкопласты в кожице листьев </a:t>
            </a:r>
            <a:r>
              <a:rPr lang="en-US" sz="1300" dirty="0" err="1" smtClean="0"/>
              <a:t>Tradescantia</a:t>
            </a:r>
            <a:endParaRPr lang="ru-RU" sz="1300" dirty="0" smtClean="0"/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/>
              <a:t>Хлоропласты </a:t>
            </a:r>
            <a:r>
              <a:rPr lang="en-US" sz="1300" dirty="0" err="1" smtClean="0"/>
              <a:t>Mnium</a:t>
            </a:r>
            <a:r>
              <a:rPr lang="en-US" sz="1300" dirty="0" smtClean="0"/>
              <a:t> </a:t>
            </a:r>
            <a:r>
              <a:rPr lang="ru-RU" sz="1300" dirty="0" smtClean="0"/>
              <a:t>(обесцвечивание спиртом и окрашивание йодом)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/>
              <a:t>Крахмал в хлоропластах </a:t>
            </a:r>
            <a:r>
              <a:rPr lang="en-US" sz="1300" dirty="0" smtClean="0"/>
              <a:t>Begonia</a:t>
            </a:r>
            <a:endParaRPr lang="ru-RU" sz="1300" dirty="0"/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/>
              <a:t>Хромопласты в плодах </a:t>
            </a:r>
            <a:r>
              <a:rPr lang="en-US" sz="1300" dirty="0" smtClean="0"/>
              <a:t>Cotoneaster </a:t>
            </a:r>
            <a:r>
              <a:rPr lang="ru-RU" sz="1300" dirty="0" smtClean="0"/>
              <a:t>и </a:t>
            </a:r>
            <a:r>
              <a:rPr lang="en-US" sz="1300" dirty="0" err="1" smtClean="0"/>
              <a:t>Sorbus</a:t>
            </a:r>
            <a:r>
              <a:rPr lang="ru-RU" sz="1300" dirty="0" smtClean="0"/>
              <a:t> (синение от серной кислоты)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/>
              <a:t>Хлоропласты в корнях моркови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/>
              <a:t>Антоциан в цветах </a:t>
            </a:r>
            <a:r>
              <a:rPr lang="en-US" sz="1300" dirty="0" smtClean="0"/>
              <a:t>Cineraria </a:t>
            </a:r>
            <a:r>
              <a:rPr lang="ru-RU" sz="1300" dirty="0" smtClean="0"/>
              <a:t>и </a:t>
            </a:r>
            <a:r>
              <a:rPr lang="en-US" sz="1300" dirty="0" smtClean="0"/>
              <a:t>Pelargonium</a:t>
            </a:r>
            <a:r>
              <a:rPr lang="ru-RU" sz="1300" dirty="0" smtClean="0"/>
              <a:t> (действие кислот и щелочей)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/>
              <a:t>Реакции на клетчатку (хлопчатая бумага)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/>
              <a:t>Волокна льна (отличие от хлопчатой бумаги)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/>
              <a:t>Реакция на одеревеневшую оболочку (сосна и липа)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/>
              <a:t>Отрицательное отношение </a:t>
            </a:r>
            <a:r>
              <a:rPr lang="ru-RU" sz="1300" dirty="0" err="1" smtClean="0"/>
              <a:t>кутикуляризованной</a:t>
            </a:r>
            <a:r>
              <a:rPr lang="ru-RU" sz="1300" dirty="0" smtClean="0"/>
              <a:t> оболочки к реактивам клетчатки и лигнина (сосна и липа)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ru-RU" sz="1300" dirty="0" err="1" smtClean="0"/>
              <a:t>Ослизнение</a:t>
            </a:r>
            <a:r>
              <a:rPr lang="ru-RU" sz="1300" dirty="0" smtClean="0"/>
              <a:t> оболочки (трагант)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/>
              <a:t>Крахмал в семенах фасоли и зерновках овса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/>
              <a:t>Крахмал маиса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/>
              <a:t>Зёрна алейрона (люпин)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/>
              <a:t>Белковые глобулы в алейроновых зёрнах клещевины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/>
              <a:t>Реакция на жирные масла клещевины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/>
              <a:t>Виноградный сахар в чешуях лука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endParaRPr lang="ru-RU" sz="1300" dirty="0" smtClean="0"/>
          </a:p>
          <a:p>
            <a:pPr>
              <a:spcBef>
                <a:spcPts val="0"/>
              </a:spcBef>
              <a:buFont typeface="+mj-lt"/>
              <a:buAutoNum type="arabicPeriod"/>
            </a:pPr>
            <a:endParaRPr lang="ru-RU" sz="1300" dirty="0" smtClean="0"/>
          </a:p>
          <a:p>
            <a:pPr>
              <a:spcBef>
                <a:spcPts val="0"/>
              </a:spcBef>
              <a:buFont typeface="+mj-lt"/>
              <a:buAutoNum type="arabicPeriod"/>
            </a:pPr>
            <a:endParaRPr lang="ru-RU" sz="1300" dirty="0" smtClean="0"/>
          </a:p>
          <a:p>
            <a:pPr>
              <a:spcBef>
                <a:spcPts val="0"/>
              </a:spcBef>
              <a:buFont typeface="+mj-lt"/>
              <a:buAutoNum type="arabicPeriod"/>
            </a:pPr>
            <a:endParaRPr lang="ru-RU" sz="1300" dirty="0" smtClean="0"/>
          </a:p>
          <a:p>
            <a:pPr>
              <a:spcBef>
                <a:spcPts val="0"/>
              </a:spcBef>
              <a:buFont typeface="+mj-lt"/>
              <a:buAutoNum type="arabicPeriod"/>
            </a:pPr>
            <a:endParaRPr lang="ru-RU" sz="1300" dirty="0" smtClean="0"/>
          </a:p>
          <a:p>
            <a:pPr>
              <a:spcBef>
                <a:spcPts val="0"/>
              </a:spcBef>
              <a:buFont typeface="+mj-lt"/>
              <a:buAutoNum type="arabicPeriod"/>
            </a:pPr>
            <a:endParaRPr lang="ru-RU" sz="1300" dirty="0" smtClean="0"/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/>
              <a:t>Инулин георгина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/>
              <a:t>Друзы (кора липы) и рафиды (</a:t>
            </a:r>
            <a:r>
              <a:rPr lang="en-US" sz="1300" dirty="0" err="1" smtClean="0"/>
              <a:t>Tradescantia</a:t>
            </a:r>
            <a:r>
              <a:rPr lang="ru-RU" sz="1300" dirty="0" smtClean="0"/>
              <a:t>)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/>
              <a:t>Реакции смолы (ветки сосны)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/>
              <a:t>Реакции на дубильные вещества (ветки дуба)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ru-RU" sz="1300" dirty="0" err="1" smtClean="0"/>
              <a:t>Цистолиты</a:t>
            </a:r>
            <a:r>
              <a:rPr lang="ru-RU" sz="1300" dirty="0" smtClean="0"/>
              <a:t> в фикусе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/>
              <a:t>Поровые каналы в белке финика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/>
              <a:t>Полосатость оболочки (</a:t>
            </a:r>
            <a:r>
              <a:rPr lang="en-US" sz="1300" dirty="0" err="1" smtClean="0"/>
              <a:t>Vinca</a:t>
            </a:r>
            <a:r>
              <a:rPr lang="en-US" sz="1300" dirty="0" smtClean="0"/>
              <a:t>)</a:t>
            </a:r>
            <a:endParaRPr lang="ru-RU" sz="1300" dirty="0" smtClean="0"/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/>
              <a:t>Окаймлённые поры у сосны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/>
              <a:t>Разные формы утолщения оболочек у маиса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/>
              <a:t>Сквозные отверстия в листе </a:t>
            </a:r>
            <a:r>
              <a:rPr lang="ru-RU" sz="1300" dirty="0" err="1" smtClean="0"/>
              <a:t>сфагнумовых</a:t>
            </a:r>
            <a:r>
              <a:rPr lang="ru-RU" sz="1300" dirty="0" smtClean="0"/>
              <a:t> мхов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/>
              <a:t>Листовые устьица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/>
              <a:t>Волоски </a:t>
            </a:r>
            <a:r>
              <a:rPr lang="en-US" sz="1300" dirty="0" smtClean="0"/>
              <a:t>Pelargonium, </a:t>
            </a:r>
            <a:r>
              <a:rPr lang="en-US" sz="1300" dirty="0" err="1" smtClean="0"/>
              <a:t>Verbascum</a:t>
            </a:r>
            <a:r>
              <a:rPr lang="en-US" sz="1300" dirty="0" smtClean="0"/>
              <a:t> </a:t>
            </a:r>
            <a:r>
              <a:rPr lang="ru-RU" sz="1300" dirty="0" smtClean="0"/>
              <a:t>и </a:t>
            </a:r>
            <a:r>
              <a:rPr lang="en-US" sz="1300" dirty="0" err="1" smtClean="0"/>
              <a:t>Eleagnus</a:t>
            </a:r>
            <a:endParaRPr lang="ru-RU" sz="1300" dirty="0" smtClean="0"/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ru-RU" sz="1300" dirty="0" err="1" smtClean="0"/>
              <a:t>Кутикулум</a:t>
            </a:r>
            <a:r>
              <a:rPr lang="ru-RU" sz="1300" dirty="0" smtClean="0"/>
              <a:t> </a:t>
            </a:r>
            <a:r>
              <a:rPr lang="en-US" sz="1300" dirty="0" smtClean="0"/>
              <a:t>(</a:t>
            </a:r>
            <a:r>
              <a:rPr lang="en-US" sz="1300" dirty="0" err="1" smtClean="0"/>
              <a:t>Viscum</a:t>
            </a:r>
            <a:r>
              <a:rPr lang="en-US" sz="1300" dirty="0" smtClean="0"/>
              <a:t> album)</a:t>
            </a:r>
            <a:endParaRPr lang="ru-RU" sz="1300" dirty="0" smtClean="0"/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/>
              <a:t>Межклетное вещество в древесине сосны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/>
              <a:t>Концентрический </a:t>
            </a:r>
            <a:r>
              <a:rPr lang="ru-RU" sz="1300" dirty="0" err="1" smtClean="0"/>
              <a:t>пучёк</a:t>
            </a:r>
            <a:r>
              <a:rPr lang="ru-RU" sz="1300" dirty="0" smtClean="0"/>
              <a:t> </a:t>
            </a:r>
            <a:r>
              <a:rPr lang="en-US" sz="1300" dirty="0" err="1" smtClean="0"/>
              <a:t>Polypodium</a:t>
            </a:r>
            <a:endParaRPr lang="ru-RU" sz="1300" dirty="0" smtClean="0"/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ru-RU" sz="1300" dirty="0" err="1" smtClean="0"/>
              <a:t>Сосудистоволокнистые</a:t>
            </a:r>
            <a:r>
              <a:rPr lang="ru-RU" sz="1300" dirty="0" smtClean="0"/>
              <a:t> пучки однодольных (маис, драцена, ландыш и др.)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/>
              <a:t>Пучки двудольных растений (ветки липы, черешок плюща, стебель георгина)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/>
              <a:t>Древесина хвойных (разрезы сосны, пихты и ели)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/>
              <a:t>Древесина лиственных пород (разрезы дуба, ясеня, берёзы, липы, мацерация винограда)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/>
              <a:t>Флоэма (на примере тыквы, липы, берёзы, сосны и можжевельника)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/>
              <a:t>Пробковая ткань и её развитие у </a:t>
            </a:r>
            <a:r>
              <a:rPr lang="en-US" sz="1300" dirty="0" err="1" smtClean="0"/>
              <a:t>Crataegus</a:t>
            </a:r>
            <a:r>
              <a:rPr lang="en-US" sz="1300" dirty="0" smtClean="0"/>
              <a:t>, </a:t>
            </a:r>
            <a:r>
              <a:rPr lang="en-US" sz="1300" dirty="0" err="1" smtClean="0"/>
              <a:t>Sambucus</a:t>
            </a:r>
            <a:r>
              <a:rPr lang="en-US" sz="1300" dirty="0" smtClean="0"/>
              <a:t>, </a:t>
            </a:r>
            <a:r>
              <a:rPr lang="en-US" sz="1300" dirty="0" err="1" smtClean="0"/>
              <a:t>Picea</a:t>
            </a:r>
            <a:r>
              <a:rPr lang="en-US" sz="1300" dirty="0" smtClean="0"/>
              <a:t> </a:t>
            </a:r>
            <a:r>
              <a:rPr lang="ru-RU" sz="1300" dirty="0" smtClean="0"/>
              <a:t>и </a:t>
            </a:r>
            <a:r>
              <a:rPr lang="en-US" sz="1300" dirty="0" err="1" smtClean="0"/>
              <a:t>Ribes</a:t>
            </a:r>
            <a:r>
              <a:rPr lang="ru-RU" sz="1300" dirty="0"/>
              <a:t>,</a:t>
            </a:r>
            <a:r>
              <a:rPr lang="ru-RU" sz="1300" dirty="0" smtClean="0"/>
              <a:t> перидерма дуба, берёзы и липы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/>
              <a:t>Корень: поперечные разрезы </a:t>
            </a:r>
            <a:r>
              <a:rPr lang="en-US" sz="1300" dirty="0" err="1" smtClean="0"/>
              <a:t>Aspidium</a:t>
            </a:r>
            <a:r>
              <a:rPr lang="en-US" sz="1300" dirty="0" smtClean="0"/>
              <a:t> </a:t>
            </a:r>
            <a:r>
              <a:rPr lang="ru-RU" sz="1300" dirty="0" smtClean="0"/>
              <a:t>и </a:t>
            </a:r>
            <a:r>
              <a:rPr lang="en-US" sz="1300" dirty="0" smtClean="0"/>
              <a:t>Allium</a:t>
            </a:r>
            <a:r>
              <a:rPr lang="ru-RU" sz="1300" dirty="0" smtClean="0"/>
              <a:t>, воздушные корни орхидных, разрезы старого корня сосны, препараты корней гороха и </a:t>
            </a:r>
            <a:r>
              <a:rPr lang="ru-RU" sz="1300" dirty="0" err="1" smtClean="0"/>
              <a:t>тисса</a:t>
            </a:r>
            <a:endParaRPr lang="ru-RU" sz="1300" dirty="0" smtClean="0"/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/>
              <a:t>Лист: разрезы </a:t>
            </a:r>
            <a:r>
              <a:rPr lang="en-US" sz="1300" dirty="0" err="1" smtClean="0"/>
              <a:t>Camelia</a:t>
            </a:r>
            <a:r>
              <a:rPr lang="en-US" sz="1300" dirty="0" smtClean="0"/>
              <a:t>, Aloe, </a:t>
            </a:r>
            <a:r>
              <a:rPr lang="en-US" sz="1300" dirty="0"/>
              <a:t>B</a:t>
            </a:r>
            <a:r>
              <a:rPr lang="en-US" sz="1300" dirty="0" smtClean="0"/>
              <a:t>egonia, </a:t>
            </a:r>
            <a:r>
              <a:rPr lang="en-US" sz="1300" dirty="0" err="1" smtClean="0"/>
              <a:t>Pinus</a:t>
            </a:r>
            <a:r>
              <a:rPr lang="en-US" sz="1300" dirty="0" smtClean="0"/>
              <a:t> </a:t>
            </a:r>
            <a:r>
              <a:rPr lang="ru-RU" sz="1300" dirty="0" smtClean="0"/>
              <a:t>и </a:t>
            </a:r>
            <a:r>
              <a:rPr lang="en-US" sz="1300" dirty="0" err="1" smtClean="0"/>
              <a:t>Nerium</a:t>
            </a:r>
            <a:r>
              <a:rPr lang="en-US" sz="1300" dirty="0" smtClean="0"/>
              <a:t> Oleander</a:t>
            </a:r>
            <a:r>
              <a:rPr lang="ru-RU" sz="1300" dirty="0" smtClean="0"/>
              <a:t>.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/>
              <a:t>Демонстрация готовых препаратов тычинок, пыльцы и семяпочек).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endParaRPr lang="ru-RU" sz="1400" dirty="0" smtClean="0"/>
          </a:p>
          <a:p>
            <a:pPr>
              <a:buFont typeface="+mj-lt"/>
              <a:buAutoNum type="arabicPeriod"/>
            </a:pPr>
            <a:endParaRPr lang="ru-RU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8251" y="1172092"/>
            <a:ext cx="3700745" cy="559509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89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03312" y="448887"/>
            <a:ext cx="4396339" cy="58074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/>
              <a:t>Научное имущество Ботанического кабинета складывалось из:</a:t>
            </a:r>
          </a:p>
          <a:p>
            <a:pPr>
              <a:buFont typeface="+mj-lt"/>
              <a:buAutoNum type="arabicPeriod"/>
            </a:pPr>
            <a:r>
              <a:rPr lang="ru-RU" sz="2400" dirty="0" smtClean="0"/>
              <a:t>Гербарии: А) общий гербарий, Б) русский гербарий и В) разные частные коллекции </a:t>
            </a:r>
            <a:r>
              <a:rPr lang="ru-RU" sz="2400" dirty="0" err="1" smtClean="0"/>
              <a:t>семянных</a:t>
            </a:r>
            <a:r>
              <a:rPr lang="ru-RU" sz="2400" dirty="0" smtClean="0"/>
              <a:t> и споровых растений;</a:t>
            </a:r>
          </a:p>
          <a:p>
            <a:pPr>
              <a:buFont typeface="+mj-lt"/>
              <a:buAutoNum type="arabicPeriod"/>
            </a:pPr>
            <a:r>
              <a:rPr lang="ru-RU" sz="2400" dirty="0" smtClean="0"/>
              <a:t>Коллекции Музея</a:t>
            </a:r>
          </a:p>
          <a:p>
            <a:pPr>
              <a:buFont typeface="+mj-lt"/>
              <a:buAutoNum type="arabicPeriod"/>
            </a:pPr>
            <a:r>
              <a:rPr lang="ru-RU" sz="2400" dirty="0" smtClean="0"/>
              <a:t>Книги</a:t>
            </a:r>
          </a:p>
          <a:p>
            <a:pPr>
              <a:buFont typeface="+mj-lt"/>
              <a:buAutoNum type="arabicPeriod"/>
            </a:pPr>
            <a:r>
              <a:rPr lang="ru-RU" sz="2400" dirty="0" smtClean="0"/>
              <a:t>Приборная база</a:t>
            </a:r>
          </a:p>
          <a:p>
            <a:pPr>
              <a:buFont typeface="+mj-lt"/>
              <a:buAutoNum type="arabicPeriod"/>
            </a:pPr>
            <a:r>
              <a:rPr lang="ru-RU" sz="2400" dirty="0" smtClean="0"/>
              <a:t>Микроскопические препараты</a:t>
            </a:r>
            <a:endParaRPr lang="ru-RU" sz="2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654493" y="448888"/>
            <a:ext cx="4396341" cy="5807450"/>
          </a:xfrm>
        </p:spPr>
        <p:txBody>
          <a:bodyPr>
            <a:normAutofit fontScale="85000" lnSpcReduction="1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ru-RU" dirty="0" smtClean="0"/>
              <a:t>Приборная база включала:</a:t>
            </a:r>
          </a:p>
          <a:p>
            <a:pPr>
              <a:spcBef>
                <a:spcPts val="600"/>
              </a:spcBef>
              <a:buFont typeface="+mj-lt"/>
              <a:buAutoNum type="arabicPeriod"/>
            </a:pPr>
            <a:r>
              <a:rPr lang="ru-RU" dirty="0" smtClean="0"/>
              <a:t>Различные </a:t>
            </a:r>
            <a:r>
              <a:rPr lang="ru-RU" dirty="0" err="1" smtClean="0"/>
              <a:t>микроскоры</a:t>
            </a:r>
            <a:r>
              <a:rPr lang="ru-RU" dirty="0" smtClean="0"/>
              <a:t> (включая </a:t>
            </a:r>
            <a:r>
              <a:rPr lang="ru-RU" dirty="0" err="1" smtClean="0"/>
              <a:t>препарационные</a:t>
            </a:r>
            <a:r>
              <a:rPr lang="ru-RU" dirty="0" smtClean="0"/>
              <a:t>, демонстрационные, большие с возможность масляной иммерсии и др.)</a:t>
            </a:r>
          </a:p>
          <a:p>
            <a:pPr>
              <a:spcBef>
                <a:spcPts val="600"/>
              </a:spcBef>
              <a:buFont typeface="+mj-lt"/>
              <a:buAutoNum type="arabicPeriod"/>
            </a:pPr>
            <a:r>
              <a:rPr lang="ru-RU" dirty="0" smtClean="0"/>
              <a:t>Катетометры</a:t>
            </a:r>
          </a:p>
          <a:p>
            <a:pPr>
              <a:spcBef>
                <a:spcPts val="600"/>
              </a:spcBef>
              <a:buFont typeface="+mj-lt"/>
              <a:buAutoNum type="arabicPeriod"/>
            </a:pPr>
            <a:r>
              <a:rPr lang="ru-RU" dirty="0" smtClean="0"/>
              <a:t>Барометры</a:t>
            </a:r>
          </a:p>
          <a:p>
            <a:pPr>
              <a:spcBef>
                <a:spcPts val="600"/>
              </a:spcBef>
              <a:buFont typeface="+mj-lt"/>
              <a:buAutoNum type="arabicPeriod"/>
            </a:pPr>
            <a:r>
              <a:rPr lang="ru-RU" dirty="0" smtClean="0"/>
              <a:t>Химические весы</a:t>
            </a:r>
          </a:p>
          <a:p>
            <a:pPr>
              <a:spcBef>
                <a:spcPts val="600"/>
              </a:spcBef>
              <a:buFont typeface="+mj-lt"/>
              <a:buAutoNum type="arabicPeriod"/>
            </a:pPr>
            <a:r>
              <a:rPr lang="ru-RU" dirty="0" smtClean="0"/>
              <a:t>Ареометры, </a:t>
            </a:r>
            <a:r>
              <a:rPr lang="ru-RU" dirty="0" err="1" smtClean="0"/>
              <a:t>алкоолометр</a:t>
            </a:r>
            <a:endParaRPr lang="ru-RU" dirty="0" smtClean="0"/>
          </a:p>
          <a:p>
            <a:pPr>
              <a:spcBef>
                <a:spcPts val="600"/>
              </a:spcBef>
              <a:buFont typeface="+mj-lt"/>
              <a:buAutoNum type="arabicPeriod"/>
            </a:pPr>
            <a:r>
              <a:rPr lang="ru-RU" dirty="0" smtClean="0"/>
              <a:t>Психрометр и термометры</a:t>
            </a:r>
          </a:p>
          <a:p>
            <a:pPr>
              <a:spcBef>
                <a:spcPts val="600"/>
              </a:spcBef>
              <a:buFont typeface="+mj-lt"/>
              <a:buAutoNum type="arabicPeriod"/>
            </a:pPr>
            <a:r>
              <a:rPr lang="ru-RU" dirty="0" smtClean="0"/>
              <a:t>Воздушные насосы</a:t>
            </a:r>
          </a:p>
          <a:p>
            <a:pPr>
              <a:spcBef>
                <a:spcPts val="600"/>
              </a:spcBef>
              <a:buFont typeface="+mj-lt"/>
              <a:buAutoNum type="arabicPeriod"/>
            </a:pPr>
            <a:r>
              <a:rPr lang="ru-RU" dirty="0" smtClean="0"/>
              <a:t>Спираль </a:t>
            </a:r>
            <a:r>
              <a:rPr lang="ru-RU" dirty="0" err="1" smtClean="0"/>
              <a:t>Румкорфа</a:t>
            </a:r>
            <a:endParaRPr lang="ru-RU" dirty="0" smtClean="0"/>
          </a:p>
          <a:p>
            <a:pPr>
              <a:spcBef>
                <a:spcPts val="600"/>
              </a:spcBef>
              <a:buFont typeface="+mj-lt"/>
              <a:buAutoNum type="arabicPeriod"/>
            </a:pPr>
            <a:r>
              <a:rPr lang="ru-RU" dirty="0" smtClean="0"/>
              <a:t>Гальванические элементы</a:t>
            </a:r>
          </a:p>
          <a:p>
            <a:pPr>
              <a:spcBef>
                <a:spcPts val="600"/>
              </a:spcBef>
              <a:buFont typeface="+mj-lt"/>
              <a:buAutoNum type="arabicPeriod"/>
            </a:pPr>
            <a:r>
              <a:rPr lang="ru-RU" dirty="0" smtClean="0"/>
              <a:t>Спектроскопы</a:t>
            </a:r>
          </a:p>
          <a:p>
            <a:pPr>
              <a:spcBef>
                <a:spcPts val="600"/>
              </a:spcBef>
              <a:buFont typeface="+mj-lt"/>
              <a:buAutoNum type="arabicPeriod"/>
            </a:pPr>
            <a:r>
              <a:rPr lang="ru-RU" dirty="0" smtClean="0"/>
              <a:t>Газометры</a:t>
            </a:r>
          </a:p>
          <a:p>
            <a:pPr>
              <a:spcBef>
                <a:spcPts val="600"/>
              </a:spcBef>
              <a:buFont typeface="+mj-lt"/>
              <a:buAutoNum type="arabicPeriod"/>
            </a:pPr>
            <a:r>
              <a:rPr lang="ru-RU" dirty="0" err="1" smtClean="0"/>
              <a:t>Клиностат</a:t>
            </a:r>
            <a:endParaRPr lang="ru-RU" dirty="0" smtClean="0"/>
          </a:p>
          <a:p>
            <a:pPr>
              <a:spcBef>
                <a:spcPts val="600"/>
              </a:spcBef>
              <a:buFont typeface="+mj-lt"/>
              <a:buAutoNum type="arabicPeriod"/>
            </a:pPr>
            <a:r>
              <a:rPr lang="ru-RU" dirty="0" smtClean="0"/>
              <a:t>Ауксанометры</a:t>
            </a:r>
          </a:p>
          <a:p>
            <a:pPr>
              <a:spcBef>
                <a:spcPts val="600"/>
              </a:spcBef>
              <a:buFont typeface="+mj-lt"/>
              <a:buAutoNum type="arabicPeriod"/>
            </a:pPr>
            <a:r>
              <a:rPr lang="ru-RU" dirty="0" smtClean="0"/>
              <a:t>Электрические часы</a:t>
            </a:r>
          </a:p>
          <a:p>
            <a:pPr>
              <a:spcBef>
                <a:spcPts val="600"/>
              </a:spcBef>
              <a:buFont typeface="+mj-lt"/>
              <a:buAutoNum type="arabicPeriod"/>
            </a:pPr>
            <a:r>
              <a:rPr lang="ru-RU" dirty="0" smtClean="0"/>
              <a:t>Прибор </a:t>
            </a:r>
            <a:r>
              <a:rPr lang="ru-RU" dirty="0" err="1" smtClean="0"/>
              <a:t>Баранецкого</a:t>
            </a:r>
            <a:r>
              <a:rPr lang="ru-RU" dirty="0" smtClean="0"/>
              <a:t> для измерения истечения сока</a:t>
            </a:r>
          </a:p>
          <a:p>
            <a:pPr>
              <a:spcBef>
                <a:spcPts val="600"/>
              </a:spcBef>
              <a:buFont typeface="+mj-lt"/>
              <a:buAutoNum type="arabicPeriod"/>
            </a:pPr>
            <a:r>
              <a:rPr lang="ru-RU" dirty="0" smtClean="0"/>
              <a:t>Паяльный стол и др.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endParaRPr lang="ru-RU" dirty="0" smtClean="0"/>
          </a:p>
          <a:p>
            <a:pPr>
              <a:buFont typeface="+mj-lt"/>
              <a:buAutoNum type="arabicPeriod"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27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98764" y="1522614"/>
            <a:ext cx="4813069" cy="1447800"/>
          </a:xfrm>
        </p:spPr>
        <p:txBody>
          <a:bodyPr/>
          <a:lstStyle/>
          <a:p>
            <a:r>
              <a:rPr lang="ru-RU" dirty="0" smtClean="0"/>
              <a:t>«Краткий учебник ботаники» – «маленький Бородин»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936" y="146754"/>
            <a:ext cx="4261279" cy="6448054"/>
          </a:xfr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030262" y="3050772"/>
            <a:ext cx="3401063" cy="2111432"/>
          </a:xfrm>
        </p:spPr>
        <p:txBody>
          <a:bodyPr/>
          <a:lstStyle/>
          <a:p>
            <a:r>
              <a:rPr lang="ru-RU" dirty="0" smtClean="0"/>
              <a:t>«Кто только не учился по этим учебникам? Ботаники, вообще биологи, агрономы, врачи и множество просто образованных людей проходили «Маленького Бородина».</a:t>
            </a:r>
          </a:p>
          <a:p>
            <a:r>
              <a:rPr lang="ru-RU" dirty="0" smtClean="0"/>
              <a:t>Ю. </a:t>
            </a:r>
            <a:r>
              <a:rPr lang="ru-RU" dirty="0" err="1" smtClean="0"/>
              <a:t>Маркитанов</a:t>
            </a:r>
            <a:r>
              <a:rPr lang="ru-RU" dirty="0" smtClean="0"/>
              <a:t>. Славные дети капитана Бородина.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28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2015" y="1447800"/>
            <a:ext cx="4738254" cy="1447800"/>
          </a:xfrm>
        </p:spPr>
        <p:txBody>
          <a:bodyPr/>
          <a:lstStyle/>
          <a:p>
            <a:r>
              <a:rPr lang="ru-RU" dirty="0" smtClean="0"/>
              <a:t>«Курс анатомии растений» – «Большой Бородин»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007985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«Теперь мы можем гордиться перед Европой: такого полного и современного и всестороннего курса, и притом столь блестяще написанного нет ни на одном языке, кроме нашего».</a:t>
            </a:r>
          </a:p>
          <a:p>
            <a:endParaRPr lang="ru-RU" dirty="0" smtClean="0"/>
          </a:p>
          <a:p>
            <a:pPr>
              <a:spcBef>
                <a:spcPts val="0"/>
              </a:spcBef>
            </a:pPr>
            <a:r>
              <a:rPr lang="ru-RU" dirty="0" smtClean="0"/>
              <a:t>Из отзыва киевского ботаника </a:t>
            </a:r>
          </a:p>
          <a:p>
            <a:pPr>
              <a:spcBef>
                <a:spcPts val="0"/>
              </a:spcBef>
            </a:pPr>
            <a:r>
              <a:rPr lang="ru-RU" dirty="0" smtClean="0"/>
              <a:t>Е.Ф. </a:t>
            </a:r>
            <a:r>
              <a:rPr lang="ru-RU" dirty="0" err="1" smtClean="0"/>
              <a:t>Вотчала</a:t>
            </a:r>
            <a:r>
              <a:rPr lang="ru-RU" dirty="0" smtClean="0"/>
              <a:t> (1910 г.)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7" t="2879" r="5907" b="4576"/>
          <a:stretch/>
        </p:blipFill>
        <p:spPr>
          <a:xfrm>
            <a:off x="5769032" y="282798"/>
            <a:ext cx="4166360" cy="6076438"/>
          </a:xfrm>
        </p:spPr>
      </p:pic>
    </p:spTree>
    <p:extLst>
      <p:ext uri="{BB962C8B-B14F-4D97-AF65-F5344CB8AC3E}">
        <p14:creationId xmlns:p14="http://schemas.microsoft.com/office/powerpoint/2010/main" val="155657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736</TotalTime>
  <Words>1494</Words>
  <Application>Microsoft Office PowerPoint</Application>
  <PresentationFormat>Широкоэкранный</PresentationFormat>
  <Paragraphs>194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Century Gothic</vt:lpstr>
      <vt:lpstr>Wingdings 3</vt:lpstr>
      <vt:lpstr>Ион</vt:lpstr>
      <vt:lpstr>Иван Парфеньевич Бородин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«Краткий учебник ботаники» – «маленький Бородин»</vt:lpstr>
      <vt:lpstr>«Курс анатомии растений» – «Большой Бородин»</vt:lpstr>
      <vt:lpstr>Учебные пособия, созданные  И.П. Бородиным</vt:lpstr>
      <vt:lpstr>Некоторые из научных трудов, созданные  И.П. Бородиным</vt:lpstr>
      <vt:lpstr>Презентация PowerPoint</vt:lpstr>
      <vt:lpstr>Презентация PowerPoint</vt:lpstr>
      <vt:lpstr>Деятельность по изучению  флоры Сибири</vt:lpstr>
      <vt:lpstr>У истоков ВИРовской деятельности</vt:lpstr>
      <vt:lpstr>Организация Русского Ботанического Общества (1916 г.)</vt:lpstr>
      <vt:lpstr>Презентация PowerPoint</vt:lpstr>
      <vt:lpstr>Презентация PowerPoint</vt:lpstr>
      <vt:lpstr>Презентация PowerPoint</vt:lpstr>
      <vt:lpstr>«Наука получила трудами И. П. Бородина много вкладов, и притом таких, которые значительно способствовали ее  поступательному движению». А.Н. Бекетов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Иван Парфеньевич Бородин</dc:title>
  <dc:creator>Камнев А.М.</dc:creator>
  <cp:lastModifiedBy>Николаева М.И.</cp:lastModifiedBy>
  <cp:revision>40</cp:revision>
  <dcterms:created xsi:type="dcterms:W3CDTF">2022-12-16T07:29:54Z</dcterms:created>
  <dcterms:modified xsi:type="dcterms:W3CDTF">2022-12-22T12:47:07Z</dcterms:modified>
</cp:coreProperties>
</file>