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35"/>
  </p:notesMasterIdLst>
  <p:sldIdLst>
    <p:sldId id="590" r:id="rId2"/>
    <p:sldId id="660" r:id="rId3"/>
    <p:sldId id="639" r:id="rId4"/>
    <p:sldId id="665" r:id="rId5"/>
    <p:sldId id="691" r:id="rId6"/>
    <p:sldId id="662" r:id="rId7"/>
    <p:sldId id="595" r:id="rId8"/>
    <p:sldId id="631" r:id="rId9"/>
    <p:sldId id="666" r:id="rId10"/>
    <p:sldId id="664" r:id="rId11"/>
    <p:sldId id="695" r:id="rId12"/>
    <p:sldId id="711" r:id="rId13"/>
    <p:sldId id="710" r:id="rId14"/>
    <p:sldId id="698" r:id="rId15"/>
    <p:sldId id="696" r:id="rId16"/>
    <p:sldId id="709" r:id="rId17"/>
    <p:sldId id="697" r:id="rId18"/>
    <p:sldId id="700" r:id="rId19"/>
    <p:sldId id="668" r:id="rId20"/>
    <p:sldId id="706" r:id="rId21"/>
    <p:sldId id="705" r:id="rId22"/>
    <p:sldId id="689" r:id="rId23"/>
    <p:sldId id="663" r:id="rId24"/>
    <p:sldId id="693" r:id="rId25"/>
    <p:sldId id="704" r:id="rId26"/>
    <p:sldId id="703" r:id="rId27"/>
    <p:sldId id="708" r:id="rId28"/>
    <p:sldId id="702" r:id="rId29"/>
    <p:sldId id="699" r:id="rId30"/>
    <p:sldId id="707" r:id="rId31"/>
    <p:sldId id="701" r:id="rId32"/>
    <p:sldId id="694" r:id="rId33"/>
    <p:sldId id="667" r:id="rId34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50000"/>
      </a:spcBef>
      <a:spcAft>
        <a:spcPct val="0"/>
      </a:spcAft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42584A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 Cyr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33CC"/>
    <a:srgbClr val="008000"/>
    <a:srgbClr val="0066FF"/>
    <a:srgbClr val="333300"/>
    <a:srgbClr val="336600"/>
    <a:srgbClr val="FFFFFF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4" autoAdjust="0"/>
    <p:restoredTop sz="94576" autoAdjust="0"/>
  </p:normalViewPr>
  <p:slideViewPr>
    <p:cSldViewPr snapToGrid="0">
      <p:cViewPr varScale="1">
        <p:scale>
          <a:sx n="74" d="100"/>
          <a:sy n="74" d="100"/>
        </p:scale>
        <p:origin x="134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microsoft.com/office/2007/relationships/hdphoto" Target="../media/hdphoto6.wdp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2" Type="http://schemas.microsoft.com/office/2007/relationships/hdphoto" Target="../media/hdphoto8.wdp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fld id="{E28FEB9E-CBDF-49D0-B38D-D51F04D3DE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128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561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712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681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268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300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21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9407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743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D5F1D-E068-44B8-8497-4902EA7C44AE}" type="slidenum">
              <a:rPr lang="ru-RU" altLang="ru-RU"/>
              <a:pPr algn="r" eaLnBrk="1" hangingPunct="1">
                <a:spcBef>
                  <a:spcPct val="0"/>
                </a:spcBef>
              </a:pPr>
              <a:t>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77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36A0F-97A7-49BB-A7B5-4E1DF9F48E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23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A54C1-3FE1-44F0-9BBE-207BFD70CF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5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4B069-B5EF-425C-BCCA-9826ECE7C5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20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E9AD5-AEC3-4303-8115-61F2BA5420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916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D4D5A-C862-4C0C-8F42-D4AEA106EC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6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4EBE8-FEF8-47AA-B14F-EA40D5A4EF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90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5FB66-EDF4-4807-BAB1-109BC3FD2A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19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DF31C-713D-44F8-B01D-45E8FE6F58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13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F103D-BCF7-473C-8165-B69BC140AB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566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50E5B-ADAF-4C12-9FF1-8DC69030D3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75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BF271-DD27-4C0E-B410-CFA0810522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60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Times New Roman Cyr" pitchFamily="18" charset="-52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Times New Roman Cyr" pitchFamily="18" charset="-52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A7A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5B1F9BA-7C42-4411-8D21-ABD0E0B71EC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0" r:id="rId2"/>
    <p:sldLayoutId id="2147484138" r:id="rId3"/>
    <p:sldLayoutId id="2147484131" r:id="rId4"/>
    <p:sldLayoutId id="2147484132" r:id="rId5"/>
    <p:sldLayoutId id="2147484133" r:id="rId6"/>
    <p:sldLayoutId id="2147484139" r:id="rId7"/>
    <p:sldLayoutId id="2147484134" r:id="rId8"/>
    <p:sldLayoutId id="2147484140" r:id="rId9"/>
    <p:sldLayoutId id="2147484135" r:id="rId10"/>
    <p:sldLayoutId id="214748413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microsoft.com/office/2007/relationships/hdphoto" Target="../media/hdphoto7.wdp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65598" y="457200"/>
            <a:ext cx="8691563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ru-RU" sz="1000" b="1" dirty="0" smtClean="0">
              <a:solidFill>
                <a:schemeClr val="tx2">
                  <a:lumMod val="90000"/>
                  <a:lumOff val="10000"/>
                </a:schemeClr>
              </a:solidFill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Роберт </a:t>
            </a:r>
            <a:r>
              <a:rPr lang="ru-RU" sz="3600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Регель</a:t>
            </a: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 – заведующий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Бюро по прикладной ботанике</a:t>
            </a:r>
            <a:endParaRPr lang="en-GB" sz="42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en-GB" b="1" i="1" dirty="0">
                <a:latin typeface="Arial" pitchFamily="34" charset="0"/>
              </a:rPr>
              <a:t>			</a:t>
            </a:r>
            <a:endParaRPr lang="ru-RU" b="1" i="1" dirty="0">
              <a:latin typeface="Arial" pitchFamily="34" charset="0"/>
            </a:endParaRPr>
          </a:p>
          <a:p>
            <a:pPr>
              <a:defRPr/>
            </a:pPr>
            <a:r>
              <a:rPr lang="en-GB" b="1" i="1" dirty="0">
                <a:latin typeface="Arial" pitchFamily="34" charset="0"/>
              </a:rPr>
              <a:t>			</a:t>
            </a:r>
            <a:r>
              <a:rPr lang="ru-RU" b="1" i="1" dirty="0">
                <a:latin typeface="Arial" pitchFamily="34" charset="0"/>
              </a:rPr>
              <a:t>Лоскутов И.Г.</a:t>
            </a:r>
          </a:p>
          <a:p>
            <a:pPr>
              <a:defRPr/>
            </a:pPr>
            <a:endParaRPr lang="en-GB" b="1" dirty="0">
              <a:latin typeface="Arial" pitchFamily="34" charset="0"/>
            </a:endParaRPr>
          </a:p>
          <a:p>
            <a:pPr>
              <a:defRPr/>
            </a:pPr>
            <a:r>
              <a:rPr lang="en-GB" dirty="0">
                <a:latin typeface="Arial" pitchFamily="34" charset="0"/>
              </a:rPr>
              <a:t>			</a:t>
            </a:r>
            <a:r>
              <a:rPr lang="en-GB" i="1" dirty="0">
                <a:solidFill>
                  <a:srgbClr val="0066FF"/>
                </a:solidFill>
                <a:latin typeface="Arial" pitchFamily="34" charset="0"/>
              </a:rPr>
              <a:t>i.loskutov@vir.nw.ru</a:t>
            </a:r>
            <a:endParaRPr lang="ru-RU" i="1" dirty="0">
              <a:solidFill>
                <a:srgbClr val="0066FF"/>
              </a:solidFill>
              <a:latin typeface="Arial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3704304"/>
            <a:ext cx="4202113" cy="3151188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 additive="repl"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67002" y="646544"/>
            <a:ext cx="833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Основными задачами Бюро с 1907 года были: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6453" y="1257300"/>
            <a:ext cx="171781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ru-RU" sz="24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сбор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8775" y="1774826"/>
            <a:ext cx="206230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ru-RU" sz="24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изучение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74813" y="1243590"/>
            <a:ext cx="516096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ru-RU" sz="24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детальное обследование ареалов культурных и дикорастущих растений России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940424" y="4085215"/>
            <a:ext cx="321945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За период </a:t>
            </a:r>
            <a:r>
              <a:rPr lang="en-GB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1908-1913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гг.</a:t>
            </a:r>
            <a:r>
              <a:rPr lang="en-GB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многие регионы России были обследованы</a:t>
            </a:r>
            <a:r>
              <a:rPr lang="en-GB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Был проведен сбор растительного материала и комплексное изучение данных регионов</a:t>
            </a:r>
            <a:r>
              <a:rPr lang="en-GB" altLang="ru-RU" sz="2000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ru-RU" altLang="ru-RU" sz="2000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9" name="Picture 12" descr="File003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424113"/>
            <a:ext cx="3471863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975356"/>
              </p:ext>
            </p:extLst>
          </p:nvPr>
        </p:nvGraphicFramePr>
        <p:xfrm>
          <a:off x="2198688" y="4154488"/>
          <a:ext cx="3732212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Фотография Photo Editor" r:id="rId6" imgW="4197645" imgH="2684830" progId="MSPhotoEd.3">
                  <p:embed/>
                </p:oleObj>
              </mc:Choice>
              <mc:Fallback>
                <p:oleObj name="Фотография Photo Editor" r:id="rId6" imgW="4197645" imgH="2684830" progId="MSPhotoEd.3">
                  <p:embed/>
                  <p:pic>
                    <p:nvPicPr>
                      <p:cNvPr id="718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colorTemperature colorTemp="88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688" y="4154488"/>
                        <a:ext cx="3732212" cy="238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670551" y="2024205"/>
            <a:ext cx="3027651" cy="1967319"/>
          </a:xfrm>
          <a:prstGeom prst="rect">
            <a:avLst/>
          </a:prstGeom>
          <a:noFill/>
          <a:ln w="9360">
            <a:solidFill>
              <a:schemeClr val="tx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8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7102"/>
              </p:ext>
            </p:extLst>
          </p:nvPr>
        </p:nvGraphicFramePr>
        <p:xfrm>
          <a:off x="6587836" y="1306513"/>
          <a:ext cx="2237077" cy="306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Фотография Photo Editor" r:id="rId4" imgW="2527483" imgH="3815285" progId="MSPhotoEd.3">
                  <p:embed/>
                </p:oleObj>
              </mc:Choice>
              <mc:Fallback>
                <p:oleObj name="Фотография Photo Editor" r:id="rId4" imgW="2527483" imgH="3815285" progId="MSPhotoEd.3">
                  <p:embed/>
                  <p:pic>
                    <p:nvPicPr>
                      <p:cNvPr id="11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colorTemperature colorTemp="88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7836" y="1306513"/>
                        <a:ext cx="2237077" cy="3067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35181" y="1276399"/>
            <a:ext cx="56838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1907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заданий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были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исключены пункты, касающиеся грибных болезней растений, поскольку к этому времени было учреждено самостоятельное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 по микологии и фитопатологии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заведующим которого назначили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сотрудника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 по прикладной ботанике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1901 г., известного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фитопатолога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профессора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Артура Артуровича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Ячевского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4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7527" y="747408"/>
            <a:ext cx="71697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1892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появляется преобразованное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земледелия и государственных имуществ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котором продолжает находится 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Ученый Комитет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1894 г. при УК стали создаваться различные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Первыми начали свою деятельность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энтомологии,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прикладной ботанике и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зоотехнии,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1895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−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земледелию и почвоведению,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1896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−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метеорологии,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1897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− Бюро по промысловой зоологии и рыбоводству,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1907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–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сельскохозяйственной механике 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микологии и фитопатологии 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1912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г. –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частному растениеводству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9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3393" y="641955"/>
            <a:ext cx="71578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1908–1909 гг. при непосредственном участии заведующего Бюро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были обследованы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Петербургская, Курская,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Лифляндская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Донская и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Полтавcкая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губернии Российской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Империи. 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1909 году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отправляется в поездку по странам Европы.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Германии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он посетил Берлинский Ботанический Сад, Высшую Школу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Садоводства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Далеме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Биологический Институт Сельского хозяйства и Лесоводства,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Дании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– Копенгагенский Ботанический Сад,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Швеции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– Стокгольмский Ботанический Сад и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Свалевфскую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опытную станцию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2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8374" y="531620"/>
            <a:ext cx="82399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 этому времени сформировались задачи, методы и назначение научной дисциплины под названием прикладная ботаника. По мнению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 его сотрудников, «…прикладная ботаника является той областью знаний, которая связывает теоретическую дисциплину с практической потребностью жизни;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её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задача – изучать сравнительно-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ботанически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все формы культурных растений и между ними особенно – константные расы для введения их в культуру;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её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метод – детальное изучение, которое должно производится в кабинете настолько же, насколько и в поле;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её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назначение – служить практическим целям различных отраслей сельского хозяйства и содействовать его процветанию»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00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69950" y="534841"/>
            <a:ext cx="802466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В 1908 г. был опубликован первый том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“Трудов Бюро по прикладной Ботанике”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. В первую очередь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Труды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уделяли внимание деятельности Бюро и также публикации переводов зарубежных книг и статей. Среди частных подписчиков журнала были известные ботаники, селекционеры и генетики того времени: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9461" y="2992952"/>
            <a:ext cx="64700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228600" algn="l"/>
              </a:tabLst>
              <a:defRPr/>
            </a:pPr>
            <a:r>
              <a:rPr kumimoji="0" lang="en-GB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 N. Nilsson-</a:t>
            </a:r>
            <a:r>
              <a:rPr kumimoji="0" lang="en-GB" alt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Ehle</a:t>
            </a:r>
            <a:r>
              <a:rPr kumimoji="0" lang="en-GB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и</a:t>
            </a:r>
            <a:r>
              <a:rPr kumimoji="0" lang="en-GB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 A. </a:t>
            </a:r>
            <a:r>
              <a:rPr kumimoji="0" lang="en-GB" alt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Atterberg</a:t>
            </a:r>
            <a:r>
              <a:rPr kumimoji="0" lang="en-GB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из Швеции</a:t>
            </a:r>
            <a:r>
              <a:rPr kumimoji="0" lang="en-GB" alt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</a:rPr>
              <a:t>,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3550" y="3466671"/>
            <a:ext cx="894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E. </a:t>
            </a:r>
            <a:r>
              <a:rPr lang="en-GB" altLang="ru-RU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Baur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 F. </a:t>
            </a:r>
            <a:r>
              <a:rPr lang="en-GB" altLang="ru-RU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Koernicke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 A. </a:t>
            </a:r>
            <a:r>
              <a:rPr lang="en-GB" altLang="ru-RU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Zade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и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A. Schulz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из Германии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</a:t>
            </a:r>
            <a:endParaRPr lang="ru-RU" altLang="ru-RU" sz="1800" dirty="0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8313" y="3939746"/>
            <a:ext cx="760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C. </a:t>
            </a:r>
            <a:r>
              <a:rPr lang="en-GB" altLang="ru-RU" dirty="0" err="1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Fruwirth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из Австрии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</a:t>
            </a:r>
            <a:r>
              <a:rPr lang="en-GB" altLang="ru-RU" sz="1800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endParaRPr lang="ru-RU" altLang="ru-RU" sz="1800" dirty="0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68313" y="4868433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A. Thellung </a:t>
            </a:r>
            <a:r>
              <a:rPr lang="ru-RU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из Швейцарии</a:t>
            </a:r>
            <a:r>
              <a:rPr lang="en-GB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</a:t>
            </a:r>
            <a:endParaRPr lang="ru-RU" altLang="ru-RU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85775" y="4396946"/>
            <a:ext cx="568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J. Persival </a:t>
            </a:r>
            <a:r>
              <a:rPr lang="ru-RU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из Великобритании</a:t>
            </a:r>
            <a:r>
              <a:rPr lang="en-GB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 </a:t>
            </a:r>
            <a:endParaRPr lang="ru-RU" altLang="ru-RU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66725" y="5408183"/>
            <a:ext cx="6257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W. Saunders </a:t>
            </a:r>
            <a:r>
              <a:rPr lang="ru-RU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из Канады</a:t>
            </a:r>
            <a:r>
              <a:rPr lang="en-GB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</a:t>
            </a:r>
            <a:endParaRPr lang="ru-RU" altLang="ru-RU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69900" y="5919358"/>
            <a:ext cx="5832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anose="05000000000000000000" pitchFamily="2" charset="2"/>
              <a:buChar char="§"/>
            </a:pPr>
            <a:r>
              <a:rPr lang="en-GB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L. Trabut </a:t>
            </a:r>
            <a:r>
              <a:rPr lang="ru-RU" altLang="ru-RU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из Алжира и т.д.</a:t>
            </a:r>
          </a:p>
        </p:txBody>
      </p:sp>
      <p:pic>
        <p:nvPicPr>
          <p:cNvPr id="12" name="Picture 14" descr="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3949700"/>
            <a:ext cx="3602038" cy="2278063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4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004" y="877363"/>
            <a:ext cx="82399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Следует особо подчеркнуть, что в 1908 г. под руководством Р. Э.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Регеля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были напечатаны 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для производства однообразных посевов хлебных злаков при сравнительно ботанических исследованиях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Н. И. Литвинова, который в этой работе обобщил весь накопленный методический опыт работы Бюро (Литвинов, 1908). Другой важной работой явилась публикация в этом году К. А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Фляксбергером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Определителя разновидностей настоящих хлебов по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Кернике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Фляксбергер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1908).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 же время Р. Э.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публикует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обращение к хозяевам о сборе и присылке образцов зерновых культур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К таким обращениям прилагался список из 27 вопросов, относящихся к высылаемым образцам, которые в полной мере характеризовали данный образец и условия его выращивания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3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6809" y="1148983"/>
            <a:ext cx="82503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 1909 г. расширяется сеть опытных участков Бюро по прикладной ботанике.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Кроме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действовавшего опытного участка в Курской губернии, открывается опытный участок в Лифляндии в имении графа Берга, с 1910 г. в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Елизаветпольской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губернии в имении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Ме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-лик-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Беглярова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и в Западном крае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Петроковской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губернии в имении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Великого Князя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Михаила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Александровича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Кроме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того, семенной материал высылался для проверки его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чистоты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Тифлисский ботанический сад, на Харьковскую селекционную станцию, в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Уманское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училище садоводства, на Красно-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Кутское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опытное поле и в другие учреждения.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79319" y="633899"/>
            <a:ext cx="8099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Как писал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: «Наука только и прогрессирует благодаря тому, что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каждый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новый исследователь является продолжателем работ его предшественников по тому же вопросу; иначе, если бы каждый исследователь начинал работу сызнова, получилось бы топтание на одном месте» 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1915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).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91152" y="3038113"/>
            <a:ext cx="5342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Основываясь на этом положении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Э.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с 1910 г. Бюро по прикладной ботанике начало проводить подготовку молодых специалистов-практикантов по направлениям работ, связанных с прикладной ботаникой ячменя, пшеницы, овса и сорных трав.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75" y="2910919"/>
            <a:ext cx="2329043" cy="352964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79618" y="1574684"/>
            <a:ext cx="5486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На взгляды молодого Н. И. Вавилова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большое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влияние оказала деятельность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Бю­ро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по прикладной ботанике. Первая встреча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Н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 И.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Вавилова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с 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Регелем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произошла в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г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Харькове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(Украина) на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Первом съезде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деятелей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по селекции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сельскохозяйственых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растений и семеноводству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 1911 году. 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5" y="2552698"/>
            <a:ext cx="2725664" cy="4116662"/>
          </a:xfrm>
          <a:prstGeom prst="rect">
            <a:avLst/>
          </a:prstGeom>
          <a:noFill/>
          <a:ln w="63500" cmpd="thickThin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9" descr="Регель_2_0.tmp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422" y="571500"/>
            <a:ext cx="2888252" cy="3943427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281229" y="46229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Роберт Эдуардович </a:t>
            </a:r>
            <a:r>
              <a:rPr lang="ru-RU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Регель</a:t>
            </a: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(1867-1920)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5429" y="5467488"/>
            <a:ext cx="7468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2022 г. – </a:t>
            </a:r>
          </a:p>
          <a:p>
            <a:pPr algn="ctr">
              <a:spcBef>
                <a:spcPts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</a:t>
            </a:r>
            <a:r>
              <a:rPr lang="en-US" b="1" dirty="0" smtClean="0">
                <a:solidFill>
                  <a:srgbClr val="000000"/>
                </a:solidFill>
                <a:latin typeface="Book Antiqua" pitchFamily="18" charset="0"/>
              </a:rPr>
              <a:t>5</a:t>
            </a:r>
            <a:r>
              <a:rPr lang="ru-RU" b="1" dirty="0">
                <a:solidFill>
                  <a:srgbClr val="000000"/>
                </a:solidFill>
                <a:latin typeface="Book Antiqua" pitchFamily="18" charset="0"/>
              </a:rPr>
              <a:t>5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-летие со дня рождения</a:t>
            </a:r>
            <a:endParaRPr lang="en-GB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8300" y="912572"/>
            <a:ext cx="84397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этом же году Н. И.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Вавилов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в письме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к Р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Регелю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пишет: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«На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Харьковском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селекционном съезде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я получил от Вас надежду на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содей­ствие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, теперь снова решаюсь повторить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свою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большую просьбу о разрешении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заниматься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Бюро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приклад­ной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ботаники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 При личном интересе к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во­просам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прикладной ботаники, помимо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при­влекательности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работ Бюро, руководимого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Вами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, к устремлению в Бюро побуждает 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то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обстоятельство, что собственно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при­кладная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ботаника почти не представлена у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нас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 институте, да и вообще в Москве.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…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большую часть времени хотел бы посвятить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систематике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злаков в смысле ознакомления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с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главнейшими литературными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источника­ми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, выяснения затруднений в определении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</a:rPr>
              <a:t>культурных злаков и просмотра коллекций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</a:rPr>
              <a:t>Бюро».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7900" y="1077580"/>
            <a:ext cx="717304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Огромна научно-организационная деятельность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Роберта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Эдуардовича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Выполняя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силу своего служебного положения координирующую роль, он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принимал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непосредственное участие в организации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научного обеспечения селекции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посредством издания соответствующей литературы.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Неоднократно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подчеркивалось, что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призвано помочь селекционерам разобраться в том неисчерпаемом богатстве форм, которое представляли собой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виды возделываемых растений в России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735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84" y="1392665"/>
            <a:ext cx="6761798" cy="344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297" y="4856247"/>
            <a:ext cx="84655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Слева направо: стоят -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А.В.Фомин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В.И.Талиев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Б.А.Келер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Б.А.Федченко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А.Г.Генкель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Б.Б.Гриневицкий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В.Н.Любименко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Е.Ф.Вотчал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Г.А.Надсон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Р.Э.Регель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В.К.Варлих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В.Л.Комаров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Б.Л.Исаченко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П.И.Мищенко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В.Н.Сукачев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А.А.Рихтер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Н.А.Наумов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; сидят -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Н.В.Цингер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В.Ф.Хмелевский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С.П.Костычев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Х.Я.Гоби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И.П.Бородин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Н.А.Буш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С.И.Ростовцев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b="1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Д.Н.Прянишников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sz="1800" dirty="0" err="1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Ф.В.Бухгольц</a:t>
            </a:r>
            <a:r>
              <a:rPr lang="ru-RU" sz="18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ru-RU" sz="1800" dirty="0">
              <a:solidFill>
                <a:schemeClr val="tx2">
                  <a:lumMod val="90000"/>
                  <a:lumOff val="1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3563" y="561668"/>
            <a:ext cx="72168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Участники учредительного съезда </a:t>
            </a:r>
            <a:endParaRPr lang="ru-RU" dirty="0" smtClean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Русского 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ботанического </a:t>
            </a: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общества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1915 г.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52395" y="975840"/>
            <a:ext cx="54655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Р.Э.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продолжая основы, заложенные в работах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А.Ф.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Баталина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и И.П. Бородина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привнес свой комплексный подход в изучение как культурных, так и сорных растений, этим его подход отличался от методов изучения и зарубежных исследователей.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этом отношении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можно считать основоположником научно-обоснованной прикладной ботаники или прикладной систематики.</a:t>
            </a:r>
          </a:p>
        </p:txBody>
      </p:sp>
      <p:pic>
        <p:nvPicPr>
          <p:cNvPr id="4" name="Picture 2" descr="F:\Для печати\Реге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7" y="2732026"/>
            <a:ext cx="2949039" cy="37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245" y="1466355"/>
            <a:ext cx="83335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писал - «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Прикладная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ботаника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− это специальная ботаника возделываемых и полевых культур, а также сорных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растений.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только ботаникам, но 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агрономам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лесничим и хозяевам, какою бы отраслью сельского хозяйства они не занимались, надо знать в точности, какие именно растения они изучают, наблюдают или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культивируют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иначе их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исследования, наблюдения и применяемые методы культуры не имеют и не могут иметь прочной основы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».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0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6027" y="1536728"/>
            <a:ext cx="83542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При участии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Государственную Думу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был внесен закон 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насаждении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сельскохозяйственных опытных учреждений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», который с доработками 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уточнениями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утверждается и высочайше подписывается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1912 г.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Этот закон предписывал всем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областным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учреждениям государственной опытной сети создавать селекционные отделы. На основании этого к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1915 г.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в России открылось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12 специализированных селекционных станций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еще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30 опытных станций и полей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имели отделы селекции или занимались се-лекцией различных культур.</a:t>
            </a:r>
          </a:p>
        </p:txBody>
      </p:sp>
    </p:spTree>
    <p:extLst>
      <p:ext uri="{BB962C8B-B14F-4D97-AF65-F5344CB8AC3E}">
        <p14:creationId xmlns:p14="http://schemas.microsoft.com/office/powerpoint/2010/main" val="33353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36817" y="1720840"/>
            <a:ext cx="51331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1913 г. после значительного увеличения финансирования Бюро переезжает в новое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здание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расположенное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доме 61 по 2-й линии Васильевского острова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где занимает часть 4-го этажа с пятью соединенными квартирами и по две квартиры на 5-ом и 6-ом этажах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75102" t="7031" r="15021" b="75832"/>
          <a:stretch/>
        </p:blipFill>
        <p:spPr>
          <a:xfrm>
            <a:off x="632395" y="1589007"/>
            <a:ext cx="2827777" cy="3679985"/>
          </a:xfrm>
          <a:prstGeom prst="rect">
            <a:avLst/>
          </a:prstGeom>
          <a:ln w="158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07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3456" y="501291"/>
            <a:ext cx="83127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К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двадцатой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годовщине образования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Бюро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по прикладной ботанике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(1914 г.) оно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было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довольно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известным и авторитетным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учреждением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по генетическим ресурсам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растений внутри России и за ее пределами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имело свои собственные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задачи и методы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работы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 Основными задачами Бюро по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при­кладной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ботанике было изучение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всех возделываемых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, а также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дикорастущих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полезных,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сорных и вредных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растений Российской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Империи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 Специальному изучению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подле­жали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: из возделываемых растений - все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хлебные злаки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, технические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волокнистые, масличные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другие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;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огородные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, корнеплоды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, клубнеплоды;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лекар­ственные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медоносные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растения;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плодовые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ягодные культуры; из дикорастущих - все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сорные растения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луговые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травы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При этом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изучение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должно было проводиться с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примене­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ием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научно-точных методов при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углуб­ленном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знакомстве с литературой по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дан­ному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вопросу.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38150" y="541913"/>
            <a:ext cx="611851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	В 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1914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г. наиболее важные коллекции Бюро составляли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:</a:t>
            </a:r>
          </a:p>
          <a:p>
            <a:pPr algn="l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пшеница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– 4 100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образцов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; </a:t>
            </a:r>
          </a:p>
          <a:p>
            <a:pPr algn="l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ячмень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-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свыше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2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900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образцов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; </a:t>
            </a:r>
          </a:p>
          <a:p>
            <a:pPr algn="l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овес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–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свыше 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1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000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образцов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;</a:t>
            </a:r>
          </a:p>
          <a:p>
            <a:pPr algn="l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рожь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–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около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400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образцов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;</a:t>
            </a:r>
          </a:p>
          <a:p>
            <a:pPr algn="l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травы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–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около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500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образцов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;</a:t>
            </a:r>
          </a:p>
          <a:p>
            <a:pPr algn="l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подсолнечник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–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около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450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образцов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;</a:t>
            </a:r>
            <a:endParaRPr lang="ru-RU" altLang="ru-RU" dirty="0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40388" y="1341579"/>
            <a:ext cx="30464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Вся коллекция составляла</a:t>
            </a:r>
            <a:r>
              <a:rPr lang="en-GB" altLang="ru-RU" b="1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– 14 000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образцов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</a:t>
            </a:r>
            <a:endParaRPr lang="ru-RU" altLang="ru-RU" dirty="0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748644" y="4050582"/>
            <a:ext cx="384781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Гербарная коллекция Бюро составляла более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10 000 </a:t>
            </a:r>
            <a:r>
              <a:rPr lang="ru-RU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листов, собранных в различных провинциях России</a:t>
            </a:r>
            <a:r>
              <a:rPr lang="en-GB" altLang="ru-RU" dirty="0" smtClean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.</a:t>
            </a:r>
            <a:endParaRPr lang="ru-RU" altLang="ru-RU" dirty="0" smtClean="0">
              <a:solidFill>
                <a:srgbClr val="000000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712" y="4211401"/>
            <a:ext cx="342624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527" y="2301823"/>
            <a:ext cx="71385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 началом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Первой мировой войны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дея­тельности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Бюро наметился спад. Многие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сотрудники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Бюро были призваны в армию.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Сократилось финансирование в самом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Бю­ро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в Петрограде и в его отделениях на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пе­риферии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, но научная работа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 была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продолжена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60273" y="1533163"/>
            <a:ext cx="4565074" cy="409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Роберт Эдуардович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родился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15 (27) апреля 1867 г. в Санкт-Петербурге в семье директора Императорского Ботанического сада </a:t>
            </a:r>
            <a:endParaRPr lang="en-US" b="1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Эдуарда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Людвиговича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800" y="1070260"/>
            <a:ext cx="3654045" cy="434374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34513" y="5401360"/>
            <a:ext cx="3191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Eduard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August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Regel</a:t>
            </a:r>
            <a:endParaRPr lang="ru-RU" b="1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0944" y="464012"/>
            <a:ext cx="85309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 осени 1917 г. по утвержденному Временным правительством России положению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Ученый комитет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преобразуется из совещательного органа в центральное учреждение, объединяющее научную работу в стране по отраслям сельскохозяйственных знаний −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Сельскохозяйственный ученый комитет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(СХУК) Министерства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земледелия, а Бюро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по прикладной ботанике было преобразовано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Отдел прикладной ботаники и селекции Сельскохозяйственного ученого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комитета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6" y="3819433"/>
            <a:ext cx="2592267" cy="2625080"/>
          </a:xfrm>
          <a:prstGeom prst="rect">
            <a:avLst/>
          </a:prstGeom>
          <a:ln>
            <a:solidFill>
              <a:srgbClr val="996633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979303" y="4323012"/>
            <a:ext cx="59880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конце 1917 г. по рекомендации Р. Э.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Н. И.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Вавилов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был избран помощником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заведующего Отдела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заведующим Саратовского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отделения, а позднее и Московского отделения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222" y="800900"/>
            <a:ext cx="828155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был бессменным заведующим Отдела и скончался, неожиданно для всех, в 1920 г. от сыпного тифа, заразившись при поездке по делам службы в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Москву.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Из Москвы он выезжает в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Рязанскую и Вятскую губернии для инспектирования посевов озимой пшеницы.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По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всей видимости, в январе 1920 г. он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заразился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тифом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не далеко от города Котельнич, так как от 24 января 1920 г.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Граховским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волостным отделом записей гражданского состояния было выписано удостоверение, которое гласит, что 20 января 1920 г. в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Граховской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больнице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от сыпного тифа скончался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Роберт Эдуардович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299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5246" y="464835"/>
            <a:ext cx="873875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«Крупнейшая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заслуга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Регеля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 заключается в том, что он, начав единолично работу в своем кабинете, развил ее до такой степени, что в настоящее время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прикладная ботаника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 воплотилась в жизнь и является необходимейшей отраслью во всех опытных и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селекционных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 учреждениях России.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Р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. Э.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не только всю свою жизнь посвятил этой науке, но и сумел привлечь к этому делу много научных сил и практических деятелей.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Созданное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им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Бюро по прикладной ботанике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превратилось в учреждение, известное всему миру как 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Отдел прикладной ботаники и селекции ГИОА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».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Основанный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им научный журнал 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Труды по прикладной ботанике и селекции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»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является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единственным в России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по этой отрасли сельскохозяйственных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знаний»</a:t>
            </a:r>
          </a:p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 Antiqua" panose="02040602050305030304" pitchFamily="18" charset="0"/>
              </a:rPr>
              <a:t>(Н.И. Вавилов, 1980)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riverside"/>
          <p:cNvPicPr>
            <a:picLocks noChangeAspect="1" noChangeArrowheads="1"/>
          </p:cNvPicPr>
          <p:nvPr/>
        </p:nvPicPr>
        <p:blipFill>
          <a:blip r:embed="rId2">
            <a:lum bright="5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114425"/>
            <a:ext cx="84582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49989" y="2271252"/>
            <a:ext cx="6828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2">
                    <a:lumMod val="10000"/>
                  </a:schemeClr>
                </a:solidFill>
              </a:rPr>
              <a:t>Благодарю за внимание</a:t>
            </a:r>
            <a:endParaRPr lang="ru-RU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9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89907" y="3856805"/>
            <a:ext cx="65982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1889 по 1890 гг.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был командирован в Германию для продолжения своего образования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Высшей Школе Садоводства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г. Потсдам (Германия), где он прослушал курсы лекций по ботанике известных специалистов, профессоров А. Г.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Энглера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и П.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Ашерсона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5808" b="8586"/>
          <a:stretch/>
        </p:blipFill>
        <p:spPr>
          <a:xfrm>
            <a:off x="368300" y="1198163"/>
            <a:ext cx="2428875" cy="3522519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755610" y="528216"/>
            <a:ext cx="62117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1888 г.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Роберт Эдуардович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окончил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Санкт-Петербургский университет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со степенью кандидата естественных наук и был оставлен на кафедре ботаники для подготовки к профессорскому званию. 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Его учителями были известные ботаники профессора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А. С. Фаминцын, А. Н. Бекетов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 другие. </a:t>
            </a:r>
          </a:p>
        </p:txBody>
      </p:sp>
    </p:spTree>
    <p:extLst>
      <p:ext uri="{BB962C8B-B14F-4D97-AF65-F5344CB8AC3E}">
        <p14:creationId xmlns:p14="http://schemas.microsoft.com/office/powerpoint/2010/main" val="39005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7899" y="635915"/>
            <a:ext cx="76843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По возвращении в Россию он выдержал экзамен на степень магистра ботаники и защитил магистерскую диссертацию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Юрьевском (Тартуском) университете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После этого он был приглашен в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Императорский Санкт-Петербургский университет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качестве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приват-доцента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читать курс лекций по применению ботаники в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садоводстве.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1900 г. он поступает на работу в 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Бюро по прикладной ботанике. </a:t>
            </a:r>
            <a:endParaRPr lang="ru-RU" b="1" dirty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967205"/>
            <a:ext cx="2699365" cy="1818908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8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9950" y="911669"/>
            <a:ext cx="76298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С 1900 г. И.П. </a:t>
            </a: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Бородин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как единственный сотрудник и заведующий 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Бюро по прикладной </a:t>
            </a: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ботанике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, начинает 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первые научные исследования в направлении прикладной ботаники. </a:t>
            </a:r>
            <a:endParaRPr lang="ru-RU" dirty="0" smtClean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Эти исследования были расширены, </a:t>
            </a:r>
            <a:r>
              <a:rPr lang="ru-RU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когда 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в 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Бюро 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был </a:t>
            </a: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приглашен первый платный сотрудник</a:t>
            </a: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Роберт Эдуардович </a:t>
            </a:r>
            <a:r>
              <a:rPr lang="ru-RU" b="1" dirty="0" err="1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Book Antiqua" panose="02040602050305030304" pitchFamily="18" charset="0"/>
              </a:rPr>
              <a:t>.</a:t>
            </a:r>
            <a:endParaRPr lang="ru-RU" b="1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1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46" y="4133855"/>
            <a:ext cx="3955204" cy="2724146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3821" y="467142"/>
            <a:ext cx="72058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 1901 г.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по рекомендации И.П. Бородина, начинает работу по сбору и изучению разнообразия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Российских ячменей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1904 г.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Р.Э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становится и. о. заведующего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Бюро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а с 1905 г.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заведующим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Бюро по прикладной ботанике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. В этот период были выделены мизерные средства на наем очень небольшого помещения на краю Санкт-Петербурга (на Выборгской стороне) и Бюро смогло, наконец-то переехать туда из квартиры предыдущего заведующего.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18" t="17887" r="9532" b="14838"/>
          <a:stretch/>
        </p:blipFill>
        <p:spPr>
          <a:xfrm>
            <a:off x="334299" y="4503174"/>
            <a:ext cx="2898390" cy="202213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64" y="4503174"/>
            <a:ext cx="3025689" cy="2017126"/>
          </a:xfrm>
          <a:prstGeom prst="rect">
            <a:avLst/>
          </a:prstGeom>
        </p:spPr>
      </p:pic>
      <p:sp>
        <p:nvSpPr>
          <p:cNvPr id="6" name="5-конечная звезда 5"/>
          <p:cNvSpPr/>
          <p:nvPr/>
        </p:nvSpPr>
        <p:spPr>
          <a:xfrm>
            <a:off x="1820090" y="5046268"/>
            <a:ext cx="45719" cy="4571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7596394" y="4677572"/>
            <a:ext cx="45719" cy="4571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5637" y="442953"/>
            <a:ext cx="832311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Сам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взял на себя задачу продолжения изучения российских ячменей. В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отличие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от других систематиков он признавал два вида культурных ячменей: </a:t>
            </a:r>
            <a:r>
              <a:rPr lang="ru-RU" b="1" i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Hordeum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i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vulgare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L. (шестирядный) и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H. </a:t>
            </a:r>
            <a:r>
              <a:rPr lang="ru-RU" b="1" i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distichum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L. (двурядный).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Он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установил более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54 новых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константных линий ячменя,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выделенных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из местных популяций, которые были проверены в посевах. Р. Э.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Регелю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удалось обнаружить много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новых форм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 разновидностей ячменя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неизвестных ранее. Он открыл формы ячменя с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гладкими остями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и описал их в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своей монографии.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Он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разработал вопрос о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содержании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белка в зерне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русского ячменя и установил пригодность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озимого шестирядного ячменя для пивоварения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Регель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, 1909), взамен используемого ранее двурядного ячменя западного происхождения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17550" cy="8382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AutoShape 2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vir.nw.ru/squirrelmail/src/download.php?passed_id=51222&amp;mailbox=INBOX&amp;ent_id=2&amp;absolute_dl=true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7899" y="1159153"/>
            <a:ext cx="72123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1906 году за представление собранной коллекции ячменя и за итоги ее изучения Бюро по прикладной ботанике получило высшую награду 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Diploma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d'Onore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) на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Всемирной выставке в Милане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(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Esposizione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Internationale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di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Milano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). </a:t>
            </a:r>
            <a:endParaRPr lang="ru-RU" dirty="0" smtClean="0">
              <a:solidFill>
                <a:schemeClr val="bg2">
                  <a:lumMod val="10000"/>
                </a:schemeClr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175" y="3764539"/>
            <a:ext cx="1857375" cy="24669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23753" y="3841492"/>
            <a:ext cx="4914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Результаты этого исследования были обобщены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Р. Э.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Регелем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в работе, опубликованной на французском языке, –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«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Les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orges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cultivees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de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l'Empire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Russe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Book Antiqua" panose="0204060205030503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4243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16345</TotalTime>
  <Words>2224</Words>
  <Application>Microsoft Office PowerPoint</Application>
  <PresentationFormat>Экран (4:3)</PresentationFormat>
  <Paragraphs>110</Paragraphs>
  <Slides>33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Book Antiqua</vt:lpstr>
      <vt:lpstr>Calibri</vt:lpstr>
      <vt:lpstr>Times New Roman</vt:lpstr>
      <vt:lpstr>Times New Roman Cyr</vt:lpstr>
      <vt:lpstr>Verdana</vt:lpstr>
      <vt:lpstr>Wingdings</vt:lpstr>
      <vt:lpstr>Wingdings 2</vt:lpstr>
      <vt:lpstr>Аспект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Andrew Omelchenko</dc:creator>
  <cp:lastModifiedBy>Лоскутов И.Г.</cp:lastModifiedBy>
  <cp:revision>401</cp:revision>
  <dcterms:created xsi:type="dcterms:W3CDTF">2002-09-11T11:15:12Z</dcterms:created>
  <dcterms:modified xsi:type="dcterms:W3CDTF">2022-12-13T07:13:53Z</dcterms:modified>
</cp:coreProperties>
</file>