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77" r:id="rId6"/>
    <p:sldId id="266" r:id="rId7"/>
    <p:sldId id="265" r:id="rId8"/>
    <p:sldId id="278" r:id="rId9"/>
    <p:sldId id="260" r:id="rId10"/>
    <p:sldId id="261" r:id="rId11"/>
    <p:sldId id="263" r:id="rId12"/>
    <p:sldId id="262" r:id="rId13"/>
    <p:sldId id="264" r:id="rId14"/>
    <p:sldId id="274" r:id="rId15"/>
    <p:sldId id="275" r:id="rId16"/>
    <p:sldId id="276" r:id="rId17"/>
    <p:sldId id="273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156197-2BC7-4FA5-BFDA-6826E64C4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51C2-FFA7-49C8-A73F-94152994B98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418F-952E-4D98-A870-3FDE7D44D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0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4716016" y="188640"/>
            <a:ext cx="44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Веры Петровны Царенко в развитие плодоводства на Дальнем Востоке России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5257562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Альбертовна, к.б.н., доцент,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 кафедрой биоразнообразия и морских биоресурсов Института мирового океана Дальневосточного федерального университета (г. Владивосток)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491385"/>
            <a:ext cx="47529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приглашению департамента сельского хозяйства префектуры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Тоттори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(Япония) в 2003 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директоров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станций В.П.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(ДВОС ВИР) и Ю.Ф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Оксенюк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(ПЯОС) посетили лаборатории института биотехнологии, опытные станции и сады частных фирм</a:t>
            </a:r>
            <a:r>
              <a:rPr lang="ru-RU" sz="2400" dirty="0"/>
              <a:t>.</a:t>
            </a:r>
          </a:p>
        </p:txBody>
      </p:sp>
      <p:pic>
        <p:nvPicPr>
          <p:cNvPr id="26629" name="Picture 5" descr="ония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9513"/>
            <a:ext cx="4500562" cy="31384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28" name="Picture 4" descr="о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3488"/>
            <a:ext cx="4572000" cy="30845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31" name="Picture 7" descr="Безимени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76250"/>
            <a:ext cx="4211637" cy="3035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028" y="4160520"/>
            <a:ext cx="4038600" cy="2697480"/>
          </a:xfrm>
          <a:prstGeom prst="rect">
            <a:avLst/>
          </a:prstGeom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021" y="393731"/>
            <a:ext cx="88931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Хейлудзянской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академией по испытанию сортов зернобобовых и плодово-ягодных культур 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 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 взаимный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сортами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яблони, груши, сливы, абрикоса, смородины, жимолости и винограда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экологического изучения в институтах садоводства 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Харбин,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институте северного садоводства в 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Суилонг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Дальневосточной опытной станции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 (г. Владивосток).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7" descr="SV5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276872"/>
            <a:ext cx="3049008" cy="22864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0" name="Picture 8" descr="SV50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40897"/>
            <a:ext cx="3168601" cy="23770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итайцы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6733"/>
            <a:ext cx="4427983" cy="33216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703" name="Picture 7" descr="Китайцы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49588"/>
            <a:ext cx="5076825" cy="38084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704" name="Picture 8" descr="Китайцы 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8193"/>
            <a:ext cx="3275856" cy="245651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705" name="Picture 9" descr="Китайцы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6700"/>
            <a:ext cx="3708400" cy="2781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67175" y="5634038"/>
            <a:ext cx="3779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Сотрудники </a:t>
            </a:r>
            <a:r>
              <a:rPr lang="ru-RU" sz="2400" b="1" dirty="0" err="1">
                <a:solidFill>
                  <a:srgbClr val="FFFF00"/>
                </a:solidFill>
              </a:rPr>
              <a:t>Хейлудзянской</a:t>
            </a:r>
            <a:r>
              <a:rPr lang="ru-RU" sz="2400" b="1" dirty="0">
                <a:solidFill>
                  <a:srgbClr val="FFFF00"/>
                </a:solidFill>
              </a:rPr>
              <a:t> академии на коллекциях ДВОС ВИР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4753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разные годы (2003-2009 гг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В.П.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прочитан цикл лекций в научно-исследовательских институтах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Шаолиньской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Хейлудзянской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академий. </a:t>
            </a:r>
          </a:p>
        </p:txBody>
      </p:sp>
      <p:pic>
        <p:nvPicPr>
          <p:cNvPr id="31747" name="Picture 3" descr="IMG_3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969148" cy="372592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764704"/>
            <a:ext cx="3977640" cy="266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1228" y="3644729"/>
            <a:ext cx="3817620" cy="2865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Конференции к юбилеям ДВОС ВИР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501008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Драгавцев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директор ВИР 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 Гаевская – ученый секретарь ВИР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505608"/>
            <a:ext cx="3869423" cy="2709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05608"/>
            <a:ext cx="4274820" cy="301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870" y="3609050"/>
            <a:ext cx="4005261" cy="2667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391" y="321535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конференции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Конференции к юбилеям ДВОС ВИР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75057"/>
            <a:ext cx="4680520" cy="3055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968" y="575057"/>
            <a:ext cx="3596640" cy="2423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3788" y="3614630"/>
            <a:ext cx="4392488" cy="2940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5897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конференции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47539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99810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Дегустация плодов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Труды сотрудников ДВОС ВИР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704" y="545584"/>
            <a:ext cx="4648200" cy="3459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248" y="545584"/>
            <a:ext cx="1844040" cy="277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420" y="3887870"/>
            <a:ext cx="1973580" cy="302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3940" y="3975500"/>
            <a:ext cx="1981200" cy="2849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1764" y="3859211"/>
            <a:ext cx="2110740" cy="2994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10046" y="3347018"/>
            <a:ext cx="252222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Монографии Веры Петровны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61665"/>
            <a:ext cx="6812280" cy="638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64502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09" y="116632"/>
            <a:ext cx="2118360" cy="3147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506" y="105471"/>
            <a:ext cx="2796540" cy="1844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0123" y="1837849"/>
            <a:ext cx="2590800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4732" y="429052"/>
            <a:ext cx="3360420" cy="2522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61" y="4308778"/>
            <a:ext cx="3421380" cy="2567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8320" y="4273253"/>
            <a:ext cx="3535680" cy="2529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593" y="4292507"/>
            <a:ext cx="3444240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Немного биографии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94692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 Петровна ЦАРЕНКО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родилась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января 1940 г.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Кривой Рог Днепропетровской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(Украина).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1957-1959 гг.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электрообмотчица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Карборундовом заводе в г. Ташкенте;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- 1965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студентка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агрономического факультета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Приморского сельскохозяйственного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1971 гг.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агроном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Учебно-опытном хозяйстве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Приморского сельскохозяйственного института (ПСХИ);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научная деятельность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Веры Петровны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связана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Всероссийским научно-исследовательском институтом растениеводства им. Н.И.Вавилова (г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Санкт-Петербург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Дальневосточной опытной станцией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 (г. Владивосток):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1971 г. - младший научный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1977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г.- старший научный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1983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г.- заведующая лабораторией плодово-ягодных культур и винограда, заместитель директора по научной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1986-2005 гг.- директор ДВОС ВИР им. Н.И. Вавилова;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2005-2011 гг. - заведующая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лабораторией плодово-ягодных культур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винограда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2011-2018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гг.- ведущий научный сотрудник.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21" t="14765" r="16786" b="25228"/>
          <a:stretch/>
        </p:blipFill>
        <p:spPr>
          <a:xfrm rot="16200000">
            <a:off x="7277300" y="349188"/>
            <a:ext cx="2160240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0" t="5715" r="8561" b="5703"/>
          <a:stretch/>
        </p:blipFill>
        <p:spPr>
          <a:xfrm>
            <a:off x="6012160" y="51529"/>
            <a:ext cx="1589176" cy="2141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72262" y="2487996"/>
            <a:ext cx="2145265" cy="16089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6" b="8083"/>
          <a:stretch/>
        </p:blipFill>
        <p:spPr>
          <a:xfrm rot="16200000">
            <a:off x="5664414" y="2560917"/>
            <a:ext cx="2168024" cy="14403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4" t="5241" r="11424" b="27881"/>
          <a:stretch/>
        </p:blipFill>
        <p:spPr>
          <a:xfrm rot="10800000">
            <a:off x="5990312" y="4399547"/>
            <a:ext cx="3159056" cy="20537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Экспедиции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Экспедиционными обследованиями были охвачены: Приморский край, включая острова;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Хабаровский край;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Амурская область;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Сахалинская область.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В.П.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руководитель 22 экспедиций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16632"/>
            <a:ext cx="2659772" cy="1773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36912"/>
            <a:ext cx="2699792" cy="1780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838711"/>
            <a:ext cx="2793985" cy="2019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060848"/>
            <a:ext cx="2585387" cy="3958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908720"/>
            <a:ext cx="2293631" cy="1525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852936"/>
            <a:ext cx="2520944" cy="1669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5013176"/>
            <a:ext cx="2304256" cy="1566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602700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Приморский край (1985 г.).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Г.В. Еремин (слева направо). Впереди В.Г. Еремин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4208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О-в Итуруп (1983 г.).  М.Н. Плеханова,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(слева направо).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5091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О-в Кунашир (1978 г.).  Г.В. Еремин, В.Н.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Дюкарев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В.К.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Терлецкий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(слева направо).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652534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Приморский край (1985 г.).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центре).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844824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Хабаровский край (1988 г.).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Кисель (водитель),  Н.М.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Бочкарникова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(слева направо).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437112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Приморский край (1985 г.).  А.В.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Исачкин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В.П.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Г.В. Еремин, А.С.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асанов (слева направо). 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  <a:ln/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ГЕНЕТИЧЕСКИХ КОЛЛЕКЦИЙ ДВОС ВИР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</a:rPr>
              <a:t> ДВОС ВНИИР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760" y="378707"/>
            <a:ext cx="3063240" cy="2049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216" y="2455148"/>
            <a:ext cx="3185160" cy="2125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969" y="4581128"/>
            <a:ext cx="3009900" cy="2164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875" y="390504"/>
            <a:ext cx="2667000" cy="1996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6878" y="2386944"/>
            <a:ext cx="2644140" cy="288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45514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черемухи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5299579"/>
            <a:ext cx="247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жимолости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401" y="2109945"/>
            <a:ext cx="312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вишни сахалинской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000" y="4219121"/>
            <a:ext cx="312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микровишни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войлочной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967" y="6330438"/>
            <a:ext cx="312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сливы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476672"/>
          <a:ext cx="3347864" cy="6014207"/>
        </p:xfrm>
        <a:graphic>
          <a:graphicData uri="http://schemas.openxmlformats.org/drawingml/2006/table">
            <a:tbl>
              <a:tblPr/>
              <a:tblGrid>
                <a:gridCol w="1835696"/>
                <a:gridCol w="1512168"/>
              </a:tblGrid>
              <a:tr h="2709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Плодово-ягодные и виноград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Яблоня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Груша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Слива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Вишня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341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Абрикос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Черемуха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Смородина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Жимолость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Калина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Виноград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Актинидия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Лимонник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1572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Питомник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164" marR="87164" marT="43582" marB="43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Коллекции ДВОС ВИР им. Н.И. Вавилова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724" y="561696"/>
            <a:ext cx="3600400" cy="2429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200" y="3416088"/>
            <a:ext cx="3470910" cy="309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430" y="459215"/>
            <a:ext cx="4032100" cy="2956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45024"/>
            <a:ext cx="3957245" cy="2777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41608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опытов на коллекции винограда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9" y="6362014"/>
            <a:ext cx="406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директора ДВОС ВИР о коллекции сои для телевидения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0480" y="2967561"/>
            <a:ext cx="386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конференции. Посвященной 70-летию ДВОС ВИР на коллекции томатов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724" y="6469735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опытов на коллекции капусты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6" name="Text Box 160"/>
          <p:cNvSpPr txBox="1">
            <a:spLocks noChangeArrowheads="1"/>
          </p:cNvSpPr>
          <p:nvPr/>
        </p:nvSpPr>
        <p:spPr bwMode="auto">
          <a:xfrm>
            <a:off x="0" y="0"/>
            <a:ext cx="9144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плодово-ягодных культур и винограда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селекции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 им. Н.И. Вавилова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535" name="Group 319"/>
          <p:cNvGraphicFramePr>
            <a:graphicFrameLocks noGrp="1"/>
          </p:cNvGraphicFramePr>
          <p:nvPr/>
        </p:nvGraphicFramePr>
        <p:xfrm>
          <a:off x="468313" y="908050"/>
          <a:ext cx="8424862" cy="5693095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сорта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Царенко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В.П.,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Царенко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Удодова Е.Л.,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Еремин Г.В.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Вишня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Смородина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Бочкарникова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Н.М.,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Сабитов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А.Ш.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Жимолость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Васьковский А.И.,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Чебукин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Актинидия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ировская ДВОС В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426696"/>
            <a:ext cx="3024188" cy="2185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278130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Сорт </a:t>
            </a:r>
            <a:r>
              <a:rPr lang="ru-RU" sz="2400" b="1" dirty="0" err="1">
                <a:solidFill>
                  <a:srgbClr val="002060"/>
                </a:solidFill>
              </a:rPr>
              <a:t>Вировская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Prunus-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9976"/>
            <a:ext cx="2915816" cy="21868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59450" y="29241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</a:rPr>
              <a:t>Сорт </a:t>
            </a:r>
            <a:r>
              <a:rPr lang="ru-RU" sz="2000" b="1" dirty="0">
                <a:solidFill>
                  <a:srgbClr val="002060"/>
                </a:solidFill>
              </a:rPr>
              <a:t>Подарок Приморью</a:t>
            </a:r>
          </a:p>
        </p:txBody>
      </p:sp>
      <p:pic>
        <p:nvPicPr>
          <p:cNvPr id="6150" name="Picture 6" descr="Черешневая виров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2033588" cy="3141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3850" y="6491288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</a:rPr>
              <a:t>Сорт </a:t>
            </a:r>
            <a:r>
              <a:rPr lang="ru-RU" sz="2000" b="1" dirty="0">
                <a:solidFill>
                  <a:srgbClr val="002060"/>
                </a:solidFill>
              </a:rPr>
              <a:t>Любимица</a:t>
            </a:r>
          </a:p>
        </p:txBody>
      </p:sp>
      <p:pic>
        <p:nvPicPr>
          <p:cNvPr id="6152" name="Picture 8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357563"/>
            <a:ext cx="2141537" cy="3095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00563" y="6461125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</a:rPr>
              <a:t>Сорт</a:t>
            </a:r>
            <a:r>
              <a:rPr lang="ru-RU" sz="2000" b="1" dirty="0">
                <a:solidFill>
                  <a:srgbClr val="002060"/>
                </a:solidFill>
              </a:rPr>
              <a:t> Белая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54" name="Picture 10" descr="ветка с цв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3429000"/>
            <a:ext cx="1819275" cy="2690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68538" y="60928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Сорт </a:t>
            </a:r>
            <a:r>
              <a:rPr lang="ru-RU" sz="2400" b="1" dirty="0">
                <a:solidFill>
                  <a:srgbClr val="002060"/>
                </a:solidFill>
              </a:rPr>
              <a:t>Розана</a:t>
            </a:r>
          </a:p>
        </p:txBody>
      </p:sp>
      <p:pic>
        <p:nvPicPr>
          <p:cNvPr id="6156" name="Picture 12" descr="Cerasus sach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284538"/>
            <a:ext cx="2124075" cy="29733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624638" y="6461125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060"/>
                </a:solidFill>
              </a:rPr>
              <a:t>Сорт </a:t>
            </a:r>
            <a:r>
              <a:rPr lang="ru-RU" sz="2000" b="1" dirty="0">
                <a:solidFill>
                  <a:srgbClr val="002060"/>
                </a:solidFill>
              </a:rPr>
              <a:t>Кипарисовая</a:t>
            </a:r>
          </a:p>
        </p:txBody>
      </p:sp>
      <p:pic>
        <p:nvPicPr>
          <p:cNvPr id="6158" name="Picture 14" descr="Actinidia argu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476250"/>
            <a:ext cx="2520950" cy="2100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76600" y="27813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Сорт </a:t>
            </a:r>
            <a:r>
              <a:rPr lang="ru-RU" sz="2400" b="1" dirty="0" err="1">
                <a:solidFill>
                  <a:srgbClr val="002060"/>
                </a:solidFill>
              </a:rPr>
              <a:t>Ганибер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Сорта селекции ДВОС ВИР им. Н.И. Вавилова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Повседневная работа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66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деятельности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станции защищены 6 кандидатских и одна докторская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диссертации. Сотрудниками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станции, выведено и районировано 46 новых сортов сельскохозяйственных культур, из которых 7 - совместно с Прим НИИСХ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Плодово-ягодной станцией.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1" y="1470382"/>
            <a:ext cx="3436911" cy="2455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007" y="4090901"/>
            <a:ext cx="3341722" cy="2390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35" y="1562506"/>
            <a:ext cx="3410026" cy="255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644" y="4143114"/>
            <a:ext cx="3609208" cy="2406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11350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овса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94" y="650072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 Царенко по дороге к плодовому саду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534" y="383533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ученого совета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664" y="639299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американскими учеными на коллекции жимолости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коллекциями плодовых культур (штат Орегон,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США, 1990 г.)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464559"/>
            <a:ext cx="86029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727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СОСТАВ ГЕНЕТИЧЕСКИХ КОЛЛЕКЦИЙ ДВОС ВИР  ДВОС ВНИИР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117</cp:revision>
  <dcterms:created xsi:type="dcterms:W3CDTF">2023-01-25T12:16:04Z</dcterms:created>
  <dcterms:modified xsi:type="dcterms:W3CDTF">2023-02-07T12:55:10Z</dcterms:modified>
</cp:coreProperties>
</file>