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5" r:id="rId1"/>
  </p:sldMasterIdLst>
  <p:sldIdLst>
    <p:sldId id="257" r:id="rId2"/>
    <p:sldId id="258" r:id="rId3"/>
    <p:sldId id="259" r:id="rId4"/>
    <p:sldId id="260" r:id="rId5"/>
    <p:sldId id="267" r:id="rId6"/>
    <p:sldId id="263" r:id="rId7"/>
    <p:sldId id="266" r:id="rId8"/>
    <p:sldId id="262" r:id="rId9"/>
    <p:sldId id="261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90"/>
    <p:restoredTop sz="94635"/>
  </p:normalViewPr>
  <p:slideViewPr>
    <p:cSldViewPr snapToGrid="0">
      <p:cViewPr varScale="1">
        <p:scale>
          <a:sx n="129" d="100"/>
          <a:sy n="129" d="100"/>
        </p:scale>
        <p:origin x="16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14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2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9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8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89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25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83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26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3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50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202EF81-78E4-D440-A634-E6AEF32F3074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472CE99-530C-FB4A-AF71-062266350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7DDE6B-7588-662E-A278-EF128DDE6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5943" y="5734174"/>
            <a:ext cx="7433813" cy="1380309"/>
          </a:xfrm>
        </p:spPr>
        <p:txBody>
          <a:bodyPr>
            <a:normAutofit/>
          </a:bodyPr>
          <a:lstStyle/>
          <a:p>
            <a:r>
              <a:rPr lang="ru-RU" sz="4800" dirty="0" err="1"/>
              <a:t>Крейер</a:t>
            </a:r>
            <a:r>
              <a:rPr lang="ru-RU" sz="4800" dirty="0"/>
              <a:t> Георгий Карлович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2F88F0-5CA3-03AB-63FA-E85F143BB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1"/>
          <a:stretch/>
        </p:blipFill>
        <p:spPr>
          <a:xfrm>
            <a:off x="633124" y="426601"/>
            <a:ext cx="6021276" cy="3935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6FB432-5AF0-0570-9FE1-A7B88B465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428" y="57465"/>
            <a:ext cx="4027715" cy="5676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669423-C5B4-897A-9566-CAE6C638D03C}"/>
              </a:ext>
            </a:extLst>
          </p:cNvPr>
          <p:cNvSpPr txBox="1"/>
          <p:nvPr/>
        </p:nvSpPr>
        <p:spPr>
          <a:xfrm>
            <a:off x="1073519" y="4565936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Марафон победы</a:t>
            </a:r>
          </a:p>
          <a:p>
            <a:r>
              <a:rPr lang="ru-RU" sz="3200" dirty="0"/>
              <a:t>ВИР 1941-1945</a:t>
            </a:r>
            <a:br>
              <a:rPr lang="ru-RU" sz="3200" dirty="0"/>
            </a:br>
            <a:r>
              <a:rPr lang="ru-RU" sz="32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36645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E2BE06-AC60-CD36-3AEB-91AA7DABAD55}"/>
              </a:ext>
            </a:extLst>
          </p:cNvPr>
          <p:cNvSpPr txBox="1"/>
          <p:nvPr/>
        </p:nvSpPr>
        <p:spPr>
          <a:xfrm>
            <a:off x="849026" y="865684"/>
            <a:ext cx="1104875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Источники информации:</a:t>
            </a:r>
          </a:p>
          <a:p>
            <a:pPr marL="514350" indent="-514350">
              <a:buFontTx/>
              <a:buAutoNum type="arabicPeriod"/>
            </a:pPr>
            <a:r>
              <a:rPr lang="ru-RU" sz="2800" dirty="0"/>
              <a:t>Архив ВИР. Ф. л/с. Оп. 2. Д. 600.</a:t>
            </a:r>
          </a:p>
          <a:p>
            <a:pPr marL="514350" indent="-514350">
              <a:buFontTx/>
              <a:buAutoNum type="arabicPeriod"/>
            </a:pPr>
            <a:r>
              <a:rPr lang="ru-RU" sz="2800" dirty="0"/>
              <a:t>Раздорская Л.А., Адольф Н.А., Лоскутов И.Г. - </a:t>
            </a:r>
            <a:r>
              <a:rPr lang="ru-RU" sz="2800" dirty="0" err="1"/>
              <a:t>Крейер</a:t>
            </a:r>
            <a:r>
              <a:rPr lang="ru-RU" sz="2800" dirty="0"/>
              <a:t> Георгий Карлович // Соратники Николая Ивановича Вавилова: исследователи генофонда растений/ Федеральный </a:t>
            </a:r>
            <a:r>
              <a:rPr lang="ru-RU" sz="2800" dirty="0" err="1"/>
              <a:t>исследвательский</a:t>
            </a:r>
            <a:r>
              <a:rPr lang="ru-RU" sz="2800" dirty="0"/>
              <a:t> центр Всероссийский институт генетических ресурсов растений им. </a:t>
            </a:r>
            <a:r>
              <a:rPr lang="ru-RU" sz="2800" dirty="0" err="1"/>
              <a:t>Н.И.Вавилова</a:t>
            </a:r>
            <a:r>
              <a:rPr lang="ru-RU" sz="2800" dirty="0"/>
              <a:t> (ВИР). – 2-е изд., СПб.: ВИР, 2017. – 584с., с. 263-265.</a:t>
            </a:r>
            <a:br>
              <a:rPr lang="ru-RU" sz="2800" dirty="0"/>
            </a:b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www.vir.nw.ru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/wp-content/uploads/2022/11/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Krejer-Georgij-Karlovich.pdf</a:t>
            </a:r>
            <a:endParaRPr lang="e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/>
              <a:t>3. Личные воспоминания В.Г. </a:t>
            </a:r>
            <a:r>
              <a:rPr lang="ru-RU" sz="2800" dirty="0" err="1"/>
              <a:t>Крейер</a:t>
            </a:r>
            <a:r>
              <a:rPr lang="ru-RU" sz="2800" dirty="0"/>
              <a:t>.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3076449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8E2BE06-AC60-CD36-3AEB-91AA7DABAD55}"/>
              </a:ext>
            </a:extLst>
          </p:cNvPr>
          <p:cNvSpPr txBox="1"/>
          <p:nvPr/>
        </p:nvSpPr>
        <p:spPr>
          <a:xfrm>
            <a:off x="936023" y="2105561"/>
            <a:ext cx="110487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dirty="0"/>
              <a:t>Спасибо за внимание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779CA-07A9-D6A5-AB4A-80E333B3E323}"/>
              </a:ext>
            </a:extLst>
          </p:cNvPr>
          <p:cNvSpPr txBox="1"/>
          <p:nvPr/>
        </p:nvSpPr>
        <p:spPr>
          <a:xfrm>
            <a:off x="3192695" y="5114687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 уважением, аспирант каф. генетики ВИР</a:t>
            </a:r>
            <a:br>
              <a:rPr lang="ru-RU" dirty="0"/>
            </a:br>
            <a:r>
              <a:rPr lang="ru-RU" dirty="0"/>
              <a:t>Георгий Васильевич </a:t>
            </a:r>
            <a:r>
              <a:rPr lang="ru-RU" dirty="0" err="1"/>
              <a:t>Ботвинкин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Санкт-Петербург.</a:t>
            </a:r>
            <a:br>
              <a:rPr lang="ru-RU" dirty="0"/>
            </a:br>
            <a:r>
              <a:rPr lang="ru-RU" dirty="0"/>
              <a:t>2024.</a:t>
            </a:r>
            <a:endParaRPr lang="en-US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491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7DDE6B-7588-662E-A278-EF128DDE6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411060"/>
            <a:ext cx="7433813" cy="1380309"/>
          </a:xfrm>
        </p:spPr>
        <p:txBody>
          <a:bodyPr>
            <a:normAutofit/>
          </a:bodyPr>
          <a:lstStyle/>
          <a:p>
            <a:r>
              <a:rPr lang="ru-RU" sz="4800" dirty="0" err="1"/>
              <a:t>Крейер</a:t>
            </a:r>
            <a:r>
              <a:rPr lang="ru-RU" sz="4800" dirty="0"/>
              <a:t> Георгий Карлович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12E06-F1DC-7B6D-B624-A6EEF1BB65F5}"/>
              </a:ext>
            </a:extLst>
          </p:cNvPr>
          <p:cNvSpPr txBox="1"/>
          <p:nvPr/>
        </p:nvSpPr>
        <p:spPr>
          <a:xfrm>
            <a:off x="4645804" y="1206067"/>
            <a:ext cx="714355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Родился 26 ноября 1887 в Санкт-Петербурге</a:t>
            </a:r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u="none" strike="noStrike" dirty="0">
              <a:effectLst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1899 – окончил Земское народное училище. 12 Лет.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   Поступление во 2-ю гимназию императора Александра </a:t>
            </a:r>
            <a:r>
              <a:rPr lang="en-US" sz="2000" u="none" strike="noStrike" dirty="0">
                <a:effectLst/>
              </a:rPr>
              <a:t>I</a:t>
            </a:r>
            <a:r>
              <a:rPr lang="ru-RU" sz="2000" u="none" strike="noStrike" dirty="0">
                <a:effectLst/>
              </a:rPr>
              <a:t>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1907 – окончание гимназии. 20 лет.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    Поступление на естественное отделение Физико-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    </a:t>
            </a:r>
            <a:r>
              <a:rPr lang="ru-RU" sz="2000" u="none" strike="noStrike" dirty="0">
                <a:effectLst/>
              </a:rPr>
              <a:t>математического факультета Петербургского 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    </a:t>
            </a:r>
            <a:r>
              <a:rPr lang="ru-RU" sz="2000" u="none" strike="noStrike" dirty="0">
                <a:effectLst/>
              </a:rPr>
              <a:t>университета.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    Работа в студенческом ботаническом кружке Владимира     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    </a:t>
            </a:r>
            <a:r>
              <a:rPr lang="ru-RU" sz="2000" u="none" strike="noStrike" dirty="0">
                <a:effectLst/>
              </a:rPr>
              <a:t>Леонтьевича Комарова.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    Работа в Петербургском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    ботаническом саду под руководством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    Александра Александровича</a:t>
            </a:r>
            <a:r>
              <a:rPr lang="ru-RU" sz="2000" u="none" strike="noStrike" dirty="0">
                <a:effectLst/>
              </a:rPr>
              <a:t> Еленкина.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    Публикации по лихенологии.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1914 – окончание высшего образования. 27 лет.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none" strike="noStrike" dirty="0">
                <a:effectLst/>
              </a:rPr>
              <a:t>1912-16 – Работа в Беларуси по луговодству и 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    </a:t>
            </a:r>
            <a:r>
              <a:rPr lang="ru-RU" sz="2000" u="none" strike="noStrike" dirty="0">
                <a:effectLst/>
              </a:rPr>
              <a:t>болотоведению.</a:t>
            </a:r>
            <a:endParaRPr lang="en-US" sz="2000" u="none" strike="noStrike" dirty="0">
              <a:effectLst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2100E8-E6BE-6657-64AE-B34660BE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8" y="1206067"/>
            <a:ext cx="3794772" cy="25298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ADF6BD-99C1-9E7A-BE8D-E59AF0603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8" y="3801708"/>
            <a:ext cx="4115219" cy="25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96864AF8-18C9-1FAC-A032-F3C217534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15" y="296088"/>
            <a:ext cx="7361734" cy="5549540"/>
          </a:xfrm>
        </p:spPr>
        <p:txBody>
          <a:bodyPr>
            <a:normAutofit/>
          </a:bodyPr>
          <a:lstStyle/>
          <a:p>
            <a:r>
              <a:rPr lang="ru-RU" sz="1800" dirty="0"/>
              <a:t>1916 – Основание Могилевской плантации лекарственных растений. 29 лет.</a:t>
            </a:r>
          </a:p>
          <a:p>
            <a:r>
              <a:rPr lang="ru-RU" sz="1800" dirty="0"/>
              <a:t>1919-1925 – Педагогическая деятельность в Могилевском институте народного образования. 32-38 лет.</a:t>
            </a:r>
          </a:p>
          <a:p>
            <a:r>
              <a:rPr lang="ru-RU" sz="1800" dirty="0"/>
              <a:t>1926 – Ленинград, работа во </a:t>
            </a:r>
            <a:r>
              <a:rPr lang="ru-RU" sz="1800" dirty="0" err="1"/>
              <a:t>ВИПБиНК</a:t>
            </a:r>
            <a:r>
              <a:rPr lang="ru-RU" sz="1800" dirty="0"/>
              <a:t> на Секции лекарственных растений. 39 лет.</a:t>
            </a:r>
          </a:p>
          <a:p>
            <a:r>
              <a:rPr lang="ru-RU" sz="1800" dirty="0"/>
              <a:t>1928-30 – зав. каф. Лекарственных растений </a:t>
            </a:r>
            <a:r>
              <a:rPr lang="ru-RU" sz="1800" dirty="0" err="1"/>
              <a:t>фимико-фармацефтического</a:t>
            </a:r>
            <a:r>
              <a:rPr lang="ru-RU" sz="1800" dirty="0"/>
              <a:t> факультета 1-го Ленинградского медицинского института. 41-43 года.</a:t>
            </a:r>
          </a:p>
          <a:p>
            <a:r>
              <a:rPr lang="ru-RU" sz="1800" dirty="0"/>
              <a:t>Чтение курса </a:t>
            </a:r>
            <a:r>
              <a:rPr lang="ru-RU" sz="1800" i="1" dirty="0"/>
              <a:t>Лекарственные растения </a:t>
            </a:r>
            <a:r>
              <a:rPr lang="ru-RU" sz="1800" dirty="0"/>
              <a:t>в Ленинградском </a:t>
            </a:r>
            <a:r>
              <a:rPr lang="ru-RU" sz="1800" dirty="0" err="1"/>
              <a:t>фармацефтическом</a:t>
            </a:r>
            <a:r>
              <a:rPr lang="ru-RU" sz="1800" dirty="0"/>
              <a:t> техникуме.</a:t>
            </a:r>
          </a:p>
          <a:p>
            <a:r>
              <a:rPr lang="ru-RU" sz="1800" dirty="0"/>
              <a:t>Курс лекций по лекарственному растениеводству </a:t>
            </a:r>
            <a:br>
              <a:rPr lang="ru-RU" sz="1800" dirty="0"/>
            </a:br>
            <a:r>
              <a:rPr lang="ru-RU" sz="1800" dirty="0"/>
              <a:t>Ленинградского сельскохозяйственного института</a:t>
            </a: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D1D25D-43C1-337F-6047-67B4AC02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57" y="239486"/>
            <a:ext cx="4093028" cy="3069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7B2A60-987F-0677-9FA9-7B9B8C645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665" y="3309257"/>
            <a:ext cx="5012393" cy="33831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27866B-E1F8-8F15-1092-D1335B5F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513" y="4350977"/>
            <a:ext cx="3553152" cy="24047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7AE6A0-608F-B41B-4FE9-789A32540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5" y="4350977"/>
            <a:ext cx="3393979" cy="22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7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6DBB2-5386-A11B-1110-DCE1749AE6AE}"/>
              </a:ext>
            </a:extLst>
          </p:cNvPr>
          <p:cNvSpPr txBox="1"/>
          <p:nvPr/>
        </p:nvSpPr>
        <p:spPr>
          <a:xfrm>
            <a:off x="794657" y="5293781"/>
            <a:ext cx="7891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0" i="0" dirty="0">
              <a:effectLst/>
              <a:latin typeface="-apple-system"/>
            </a:endParaRPr>
          </a:p>
          <a:p>
            <a:endParaRPr lang="ru-RU" dirty="0">
              <a:latin typeface="-apple-system"/>
            </a:endParaRPr>
          </a:p>
          <a:p>
            <a:r>
              <a:rPr lang="ru-RU" b="0" i="0" dirty="0">
                <a:effectLst/>
                <a:latin typeface="-apple-system"/>
              </a:rPr>
              <a:t>54 года - 12 февраля 1942 года скончался на рабочем месте от дистрофии. </a:t>
            </a:r>
            <a:r>
              <a:rPr lang="ru-RU" b="0" i="0" dirty="0">
                <a:solidFill>
                  <a:srgbClr val="E1E3E6"/>
                </a:solidFill>
                <a:effectLst/>
                <a:latin typeface="-apple-system"/>
              </a:rPr>
              <a:t>года скончался на рабочем месте от дистрофии.</a:t>
            </a:r>
            <a:endParaRPr lang="ru-RU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79EE232E-DFDF-E0C9-D2B9-9B9D66D52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618" y="561386"/>
            <a:ext cx="7971225" cy="3336254"/>
          </a:xfrm>
        </p:spPr>
        <p:txBody>
          <a:bodyPr>
            <a:normAutofit/>
          </a:bodyPr>
          <a:lstStyle/>
          <a:p>
            <a:r>
              <a:rPr lang="ru-RU" sz="2400" dirty="0"/>
              <a:t>Более 60-и публикаций и научных статей.</a:t>
            </a:r>
            <a:br>
              <a:rPr lang="ru-RU" sz="2400" dirty="0"/>
            </a:br>
            <a:r>
              <a:rPr lang="ru-RU" sz="2400" dirty="0"/>
              <a:t>Авторство и редакция сборников «Лекарственные растения» совместно с В.В. Пашкевичем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7A4D86-2D56-23BA-E75D-862B41B1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843" y="145004"/>
            <a:ext cx="3568000" cy="406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C26682-2A57-E6EE-B543-71894AB2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34" y="2956956"/>
            <a:ext cx="2663952" cy="38349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0AEF2F-3862-AE61-B151-EB89FE4B7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96" y="3162225"/>
            <a:ext cx="2448917" cy="34889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F6AB1F-AF95-AFB2-B5C0-05C118194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081" y="3781653"/>
            <a:ext cx="1839274" cy="27124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02FEDD-EB10-AFA2-6F78-640C9824E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655" y="4054682"/>
            <a:ext cx="1601694" cy="24781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754769-0116-98E0-883D-95E8FC346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149" y="4182764"/>
            <a:ext cx="1601694" cy="229733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955FB8-D44F-B753-0248-F0044381F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349" y="4129989"/>
            <a:ext cx="1529762" cy="24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3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3873AF-4C3A-518E-D1C9-750EE1497E1F}"/>
              </a:ext>
            </a:extLst>
          </p:cNvPr>
          <p:cNvSpPr txBox="1"/>
          <p:nvPr/>
        </p:nvSpPr>
        <p:spPr>
          <a:xfrm>
            <a:off x="463137" y="332509"/>
            <a:ext cx="11234057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ОСНОВНЫЕ ТРУДЫ Г. К.КРЕЙЕР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К флоре лишайников Могилевской губернии / Г. К. </a:t>
            </a:r>
            <a:r>
              <a:rPr lang="ru-RU" sz="1600" dirty="0" err="1"/>
              <a:t>Крейер</a:t>
            </a:r>
            <a:r>
              <a:rPr lang="ru-RU" sz="1600" dirty="0"/>
              <a:t> // Тр. </a:t>
            </a:r>
            <a:r>
              <a:rPr lang="ru-RU" sz="1600" dirty="0" err="1"/>
              <a:t>Импер</a:t>
            </a:r>
            <a:r>
              <a:rPr lang="ru-RU" sz="1600" dirty="0"/>
              <a:t>. Ботан. Сада Петра Великого. 1913. Т. 31. С. 263–440.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Луга и болота бассейна реки Лахвы Могилевской губернии по исследованиям 1912–1914 годов / Г. К. </a:t>
            </a:r>
            <a:r>
              <a:rPr lang="ru-RU" sz="1600" dirty="0" err="1"/>
              <a:t>Крейер</a:t>
            </a:r>
            <a:r>
              <a:rPr lang="ru-RU" sz="1600" dirty="0"/>
              <a:t>; Могилевское губернское земство, Агрономический отдел. Ч. 1. Луга: Изд. Губ. Земства, 1916. 226 с.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Лекарственная валериана (</a:t>
            </a:r>
            <a:r>
              <a:rPr lang="en" sz="1600" dirty="0" err="1"/>
              <a:t>Valeriana</a:t>
            </a:r>
            <a:r>
              <a:rPr lang="en" sz="1600" dirty="0"/>
              <a:t> officinalis L.) </a:t>
            </a:r>
            <a:r>
              <a:rPr lang="ru-RU" sz="1600" dirty="0"/>
              <a:t>Европы и Кавказа: ботанико-систематический очерк / Г. К. </a:t>
            </a:r>
            <a:r>
              <a:rPr lang="ru-RU" sz="1600" dirty="0" err="1"/>
              <a:t>Крейер</a:t>
            </a:r>
            <a:r>
              <a:rPr lang="ru-RU" sz="1600" dirty="0"/>
              <a:t> // Тр. по </a:t>
            </a:r>
            <a:r>
              <a:rPr lang="ru-RU" sz="1600" dirty="0" err="1"/>
              <a:t>прикл</a:t>
            </a:r>
            <a:r>
              <a:rPr lang="ru-RU" sz="1600" dirty="0"/>
              <a:t>. ботанике, генетике и селекции. Л. : ВИР 1930. Т. 23, </a:t>
            </a:r>
            <a:r>
              <a:rPr lang="ru-RU" sz="1600" dirty="0" err="1"/>
              <a:t>вып</a:t>
            </a:r>
            <a:r>
              <a:rPr lang="ru-RU" sz="1600" dirty="0"/>
              <a:t>. 1. С. 1–259.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Материалы к фармакологической оценке наперстянок флоры СССР / Г. К. </a:t>
            </a:r>
            <a:r>
              <a:rPr lang="ru-RU" sz="1600" dirty="0" err="1"/>
              <a:t>Крейер</a:t>
            </a:r>
            <a:r>
              <a:rPr lang="ru-RU" sz="1600" dirty="0"/>
              <a:t> // Там же. С. 369–385.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Культура лекарственных растений / Г. К. </a:t>
            </a:r>
            <a:r>
              <a:rPr lang="ru-RU" sz="1600" dirty="0" err="1"/>
              <a:t>Крейер</a:t>
            </a:r>
            <a:r>
              <a:rPr lang="ru-RU" sz="1600" dirty="0"/>
              <a:t>. Л. : ОГИЗ, 1934. С. 1–31, 65–257.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Уборочный процесс в культуре опийного мака / Г. К. </a:t>
            </a:r>
            <a:r>
              <a:rPr lang="ru-RU" sz="1600" dirty="0" err="1"/>
              <a:t>Крейер</a:t>
            </a:r>
            <a:r>
              <a:rPr lang="ru-RU" sz="1600" dirty="0"/>
              <a:t>, З. Ф. </a:t>
            </a:r>
            <a:r>
              <a:rPr lang="ru-RU" sz="1600" dirty="0" err="1"/>
              <a:t>Доблер</a:t>
            </a:r>
            <a:r>
              <a:rPr lang="ru-RU" sz="1600" dirty="0"/>
              <a:t> // Тр. </a:t>
            </a:r>
            <a:r>
              <a:rPr lang="ru-RU" sz="1600" dirty="0" err="1"/>
              <a:t>Всесоюз</a:t>
            </a:r>
            <a:r>
              <a:rPr lang="ru-RU" sz="1600" dirty="0"/>
              <a:t>. ин-та декоративных и ароматических растений. Симферополь, 1935. Т. 4. С. 3–93.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Валериана лекарственная / Г. К. </a:t>
            </a:r>
            <a:r>
              <a:rPr lang="ru-RU" sz="1600" dirty="0" err="1"/>
              <a:t>Крейер</a:t>
            </a:r>
            <a:r>
              <a:rPr lang="ru-RU" sz="1600" dirty="0"/>
              <a:t> // Главнейшие возделываемые в СССР лекарственные растения. Л. : Изд. ВАСХНИЛ, 1936. С. 27–93. Гидрастис / Г. К. </a:t>
            </a:r>
            <a:r>
              <a:rPr lang="ru-RU" sz="1600" dirty="0" err="1"/>
              <a:t>Крейер</a:t>
            </a:r>
            <a:r>
              <a:rPr lang="ru-RU" sz="1600" dirty="0"/>
              <a:t>, Н. А. Адольф // Там же. С. 95–119.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Горечавка желтая / Г. К. </a:t>
            </a:r>
            <a:r>
              <a:rPr lang="ru-RU" sz="1600" dirty="0" err="1"/>
              <a:t>Крейер</a:t>
            </a:r>
            <a:r>
              <a:rPr lang="ru-RU" sz="1600" dirty="0"/>
              <a:t>, М. В. </a:t>
            </a:r>
            <a:r>
              <a:rPr lang="ru-RU" sz="1600" dirty="0" err="1"/>
              <a:t>Орешкова</a:t>
            </a:r>
            <a:r>
              <a:rPr lang="ru-RU" sz="1600" dirty="0"/>
              <a:t> // Там же. С. 121–136.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Мята перечная (</a:t>
            </a:r>
            <a:r>
              <a:rPr lang="en" sz="1600" dirty="0"/>
              <a:t>Mentha piperita L.) / </a:t>
            </a:r>
            <a:r>
              <a:rPr lang="ru-RU" sz="1600" dirty="0"/>
              <a:t>Г. К. </a:t>
            </a:r>
            <a:r>
              <a:rPr lang="ru-RU" sz="1600" dirty="0" err="1"/>
              <a:t>Крейер</a:t>
            </a:r>
            <a:r>
              <a:rPr lang="ru-RU" sz="1600" dirty="0"/>
              <a:t> // Эфиромасличные растения, их культура и эфирные масла. Л. : Изд. ВАСХНИЛ, 1937. С. 225–278. Мята кудрявая (</a:t>
            </a:r>
            <a:r>
              <a:rPr lang="en" sz="1600" dirty="0"/>
              <a:t>Mentha </a:t>
            </a:r>
            <a:r>
              <a:rPr lang="en" sz="1600" dirty="0" err="1"/>
              <a:t>crisoa</a:t>
            </a:r>
            <a:r>
              <a:rPr lang="en" sz="1600" dirty="0"/>
              <a:t> L.) / </a:t>
            </a:r>
            <a:r>
              <a:rPr lang="ru-RU" sz="1600" dirty="0"/>
              <a:t>Г. К. </a:t>
            </a:r>
            <a:r>
              <a:rPr lang="ru-RU" sz="1600" dirty="0" err="1"/>
              <a:t>Крейер</a:t>
            </a:r>
            <a:r>
              <a:rPr lang="ru-RU" sz="1600" dirty="0"/>
              <a:t> // Там же. С 278–280.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К агротехнике хинного дерева в условиях СССР / Г. К. </a:t>
            </a:r>
            <a:r>
              <a:rPr lang="ru-RU" sz="1600" dirty="0" err="1"/>
              <a:t>Крейер</a:t>
            </a:r>
            <a:r>
              <a:rPr lang="ru-RU" sz="1600" dirty="0"/>
              <a:t> // Советские субтропики. 1938. № 3. С. 18–27. Хинное дерево в СССР / Г. К. </a:t>
            </a:r>
            <a:r>
              <a:rPr lang="ru-RU" sz="1600" dirty="0" err="1"/>
              <a:t>Крейер</a:t>
            </a:r>
            <a:r>
              <a:rPr lang="ru-RU" sz="1600" dirty="0"/>
              <a:t> // Природа. 1939. № 7. С. 51–60.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/>
              <a:t>Пиретрум, как инсектицидное и санитарно-гигиеническое растение и культура его в условиях СССР / Г. К. </a:t>
            </a:r>
            <a:r>
              <a:rPr lang="ru-RU" sz="1600" dirty="0" err="1"/>
              <a:t>Крейер</a:t>
            </a:r>
            <a:r>
              <a:rPr lang="ru-RU" sz="1600" dirty="0"/>
              <a:t> // </a:t>
            </a:r>
            <a:r>
              <a:rPr lang="ru-RU" sz="1600" dirty="0" err="1"/>
              <a:t>Вестн</a:t>
            </a:r>
            <a:r>
              <a:rPr lang="ru-RU" sz="1600" dirty="0"/>
              <a:t>. соц. растениеводства. 1940. № 3. С. 95–106. 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dirty="0" err="1"/>
              <a:t>Лонхокарпус</a:t>
            </a:r>
            <a:r>
              <a:rPr lang="ru-RU" sz="1600" dirty="0"/>
              <a:t>, как </a:t>
            </a:r>
            <a:r>
              <a:rPr lang="ru-RU" sz="1600" dirty="0" err="1"/>
              <a:t>ротеноносное</a:t>
            </a:r>
            <a:r>
              <a:rPr lang="ru-RU" sz="1600" dirty="0"/>
              <a:t> растение / Г. К. </a:t>
            </a:r>
            <a:r>
              <a:rPr lang="ru-RU" sz="1600" dirty="0" err="1"/>
              <a:t>Крейер</a:t>
            </a:r>
            <a:r>
              <a:rPr lang="ru-RU" sz="1600" dirty="0"/>
              <a:t> // Советские субтропики. 1940. № 11/12. С. 58.</a:t>
            </a:r>
          </a:p>
          <a:p>
            <a: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600" dirty="0">
              <a:solidFill>
                <a:srgbClr val="0645AD"/>
              </a:solidFill>
            </a:endParaRPr>
          </a:p>
          <a:p>
            <a:pPr lvl="3"/>
            <a:r>
              <a:rPr lang="ru-RU" sz="2400" dirty="0"/>
              <a:t>1935 – присуждение степени КБН без защиты диссертации</a:t>
            </a:r>
          </a:p>
          <a:p>
            <a:pPr lvl="3"/>
            <a:r>
              <a:rPr lang="ru-RU" sz="2400" dirty="0"/>
              <a:t>1936 – отказ от соискания степени ДБН на основании трудов</a:t>
            </a:r>
          </a:p>
          <a:p>
            <a:pPr marR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600" dirty="0">
              <a:solidFill>
                <a:srgbClr val="0645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0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3873AF-4C3A-518E-D1C9-750EE1497E1F}"/>
              </a:ext>
            </a:extLst>
          </p:cNvPr>
          <p:cNvSpPr txBox="1"/>
          <p:nvPr/>
        </p:nvSpPr>
        <p:spPr>
          <a:xfrm>
            <a:off x="1077552" y="1323791"/>
            <a:ext cx="1004962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dirty="0"/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u="none" strike="noStrike" dirty="0">
                <a:effectLst/>
              </a:rPr>
              <a:t>С начала войны был бойцом ПВХО в бригаде ВИР.</a:t>
            </a:r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dirty="0"/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u="none" strike="noStrike" dirty="0">
                <a:effectLst/>
              </a:rPr>
              <a:t>12 </a:t>
            </a:r>
            <a:r>
              <a:rPr lang="ru-RU" sz="2800" u="none" strike="noStrike" dirty="0" err="1">
                <a:effectLst/>
              </a:rPr>
              <a:t>февраяля</a:t>
            </a:r>
            <a:r>
              <a:rPr lang="ru-RU" sz="2800" u="none" strike="noStrike" dirty="0">
                <a:effectLst/>
              </a:rPr>
              <a:t> 1942 года умер от истощения на рабочем месте.</a:t>
            </a:r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dirty="0"/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u="none" strike="noStrike" dirty="0">
                <a:effectLst/>
              </a:rPr>
              <a:t>Место захоронения не известно.</a:t>
            </a:r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0645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4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FABF9E-5E27-71B8-8B70-403CE368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94" y="0"/>
            <a:ext cx="11586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90CB-4B1A-9F95-F644-07FE30277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0" y="117692"/>
            <a:ext cx="5160645" cy="6740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243D46-3918-EA36-D1EE-1F77BC1B5294}"/>
              </a:ext>
            </a:extLst>
          </p:cNvPr>
          <p:cNvSpPr txBox="1"/>
          <p:nvPr/>
        </p:nvSpPr>
        <p:spPr>
          <a:xfrm>
            <a:off x="5520382" y="117693"/>
            <a:ext cx="667161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Директору ВИР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Академику И.Г.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Эйхфельду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(1940—1951 —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Иоган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Гансович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Эйхфельд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Докладная записка.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последовательно проводившимися сокращениями работ секции лекарственных растений у нее осталось незаконченным исследование лобелии, являющейся растением оборонного значения. Коллекция лобелии получила – три участка Военно-Медицинской Академии РККА им. С.М. Кирова – только оценку с точки зрения общей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алкалоидности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лобелин же, являющийся главным действующим началом, определить своевременно не удалось.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прошу Вас предоставить возможность мне доработать в порядке оборонной тематики хранящийся в Секции материал по траве лобелии с тем, чтобы, выявив наиболее богатые лобелином формы и линии от индивидуального отбора в увязке с их урожайностью, взять их с весны 1942 г. в размножение и передать в производство.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Смета и программа этой работы будут представлены мною дополнительно.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 прошу Вас выделить в разряд оборонной тематики предстоящие работы с камфорным базиликом и далматской ромашкой в направлении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осеверения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этих культур и размножения их наиболее хозяйственно ценного сортимента. Работа с ромашкой в 1940 г. велась в направлении получения сорта, пригодного для культуры на севере (в лесной зоне); отобранные же семьи в 1941г. не высевались.</a:t>
            </a: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Далматская ромашка имеет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оборонное значение в качестве санитарно-гигиенического средства: камфора – помимо медицинского значения, участвует в изготовлении бездымного пороха (кроме того в изготовлении пластмасс), лобелин применяется в медицине в качестве стимулирующего дыхание при бронхиальной астме и при отравлении удушливыми газами.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наконец прошу Вас дать Ваше заключение, не следует и отнести к оборонной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тематике работу с дубильными растениями лекарственного значения, поскольку таннины применяются сейчас для лечения ран, ожогов и обмораживаний?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Заведующий секцией лекарственных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раствений</a:t>
            </a:r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ВИР </a:t>
            </a:r>
            <a:r>
              <a:rPr lang="ru-RU" sz="12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Крейер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26/</a:t>
            </a:r>
            <a:r>
              <a:rPr lang="en-US" sz="1200" u="sng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</a:t>
            </a:r>
            <a:r>
              <a:rPr lang="en-US" sz="12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41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0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83A3D8E-518D-8C92-D2F1-01D5FB52A601}"/>
              </a:ext>
            </a:extLst>
          </p:cNvPr>
          <p:cNvSpPr txBox="1"/>
          <p:nvPr/>
        </p:nvSpPr>
        <p:spPr>
          <a:xfrm>
            <a:off x="552964" y="3428999"/>
            <a:ext cx="43341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Валериана Георгиевна </a:t>
            </a:r>
            <a:r>
              <a:rPr lang="ru-RU" sz="2000" dirty="0" err="1"/>
              <a:t>Крейер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 1 мая 1972 г. и по настоящее время научный сотрудник МГУ имени М.В. Ломоносова в лаборатории физиологии и биохимии микробов (Биологический факультет)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2BE06-AC60-CD36-3AEB-91AA7DABAD55}"/>
              </a:ext>
            </a:extLst>
          </p:cNvPr>
          <p:cNvSpPr txBox="1"/>
          <p:nvPr/>
        </p:nvSpPr>
        <p:spPr>
          <a:xfrm>
            <a:off x="273369" y="526637"/>
            <a:ext cx="6541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Дети Георгия Карловича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4E4F6-B6E7-F8DF-B11F-0EB278F45683}"/>
              </a:ext>
            </a:extLst>
          </p:cNvPr>
          <p:cNvSpPr txBox="1"/>
          <p:nvPr/>
        </p:nvSpPr>
        <p:spPr>
          <a:xfrm>
            <a:off x="273369" y="1551298"/>
            <a:ext cx="46137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Клавдий Георгиевич </a:t>
            </a:r>
            <a:r>
              <a:rPr lang="ru-RU" sz="2000" dirty="0" err="1"/>
              <a:t>Крейер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кандидат биологических наук</a:t>
            </a:r>
            <a:br>
              <a:rPr lang="ru-RU" sz="2000" dirty="0"/>
            </a:br>
            <a:r>
              <a:rPr lang="ru-RU" sz="2000" dirty="0"/>
              <a:t>Старший научный сотрудник, доцент кафедры агрохимии Ленинградского государственного </a:t>
            </a:r>
            <a:r>
              <a:rPr lang="ru-RU" sz="2000" dirty="0" err="1"/>
              <a:t>универсистета</a:t>
            </a:r>
            <a:r>
              <a:rPr lang="ru-RU" sz="2000" dirty="0"/>
              <a:t> имени А.А. Жданова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9E0196-7A1D-3469-62FA-A349D663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278" y="232546"/>
            <a:ext cx="6871962" cy="63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4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{AC762F6A-684D-CB4C-A968-3D96F4B375CA}tf10001070</Template>
  <TotalTime>602</TotalTime>
  <Words>714</Words>
  <Application>Microsoft Office PowerPoint</Application>
  <PresentationFormat>Широкоэкранный</PresentationFormat>
  <Paragraphs>82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-apple-system</vt:lpstr>
      <vt:lpstr>Book Antiqua</vt:lpstr>
      <vt:lpstr>Calibri</vt:lpstr>
      <vt:lpstr>Cambria</vt:lpstr>
      <vt:lpstr>Rockwell</vt:lpstr>
      <vt:lpstr>Rockwell Condensed</vt:lpstr>
      <vt:lpstr>Rockwell Extra Bold</vt:lpstr>
      <vt:lpstr>Times New Roman</vt:lpstr>
      <vt:lpstr>Wingdings</vt:lpstr>
      <vt:lpstr>Дерево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5</cp:revision>
  <dcterms:created xsi:type="dcterms:W3CDTF">2024-06-19T13:38:17Z</dcterms:created>
  <dcterms:modified xsi:type="dcterms:W3CDTF">2025-01-26T20:16:18Z</dcterms:modified>
</cp:coreProperties>
</file>